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sldIdLst>
    <p:sldId id="273" r:id="rId2"/>
    <p:sldId id="258" r:id="rId3"/>
    <p:sldId id="260" r:id="rId4"/>
    <p:sldId id="261" r:id="rId5"/>
    <p:sldId id="262" r:id="rId6"/>
    <p:sldId id="263" r:id="rId7"/>
    <p:sldId id="277" r:id="rId8"/>
    <p:sldId id="264" r:id="rId9"/>
    <p:sldId id="270" r:id="rId10"/>
    <p:sldId id="274" r:id="rId11"/>
    <p:sldId id="275" r:id="rId12"/>
    <p:sldId id="276" r:id="rId13"/>
    <p:sldId id="27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66CCFF"/>
    <a:srgbClr val="9933FF"/>
    <a:srgbClr val="990000"/>
    <a:srgbClr val="FFFF00"/>
    <a:srgbClr val="FF0000"/>
    <a:srgbClr val="EE8E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5" autoAdjust="0"/>
    <p:restoredTop sz="94660"/>
  </p:normalViewPr>
  <p:slideViewPr>
    <p:cSldViewPr>
      <p:cViewPr varScale="1">
        <p:scale>
          <a:sx n="68" d="100"/>
          <a:sy n="68" d="100"/>
        </p:scale>
        <p:origin x="8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C9B493-2009-496C-9AAF-24804E9089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AB773-64CE-4287-BC73-689DFBB176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32563-27D2-4973-989B-F3D249F815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47F82-0B7F-4DBC-B878-0F7911583D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86D82DCE-197D-447F-A797-4F7E5AA451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E0E71-CB78-4275-944B-90DA4F979C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DC1AA-F90A-4EBE-82AF-02F0DFB827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878A0-39EE-4C8C-A4CC-39F33013FF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17651-F3C0-40D4-9214-E822CE358E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51375-E93D-4FAC-BF27-A1E7F49C17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E16EC-4932-436D-BC5E-0D1EDFF093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8E00FED-F522-4A9E-851A-0C18CF047D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podarok.ru/_img/8mart1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24135"/>
          </a:xfrm>
        </p:spPr>
        <p:txBody>
          <a:bodyPr>
            <a:normAutofit/>
          </a:bodyPr>
          <a:lstStyle/>
          <a:p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1889448"/>
            <a:ext cx="4104456" cy="4968552"/>
          </a:xfrm>
        </p:spPr>
        <p:txBody>
          <a:bodyPr>
            <a:normAutofit fontScale="77500" lnSpcReduction="20000"/>
          </a:bodyPr>
          <a:lstStyle/>
          <a:p>
            <a:r>
              <a:rPr lang="ru-RU" sz="13100" dirty="0">
                <a:solidFill>
                  <a:srgbClr val="C00000"/>
                </a:solidFill>
              </a:rPr>
              <a:t> </a:t>
            </a:r>
            <a:r>
              <a:rPr lang="ru-RU" sz="12400" dirty="0">
                <a:solidFill>
                  <a:srgbClr val="C00000"/>
                </a:solidFill>
              </a:rPr>
              <a:t>Всё о </a:t>
            </a:r>
          </a:p>
          <a:p>
            <a:r>
              <a:rPr lang="ru-RU" sz="12400" dirty="0">
                <a:solidFill>
                  <a:srgbClr val="C00000"/>
                </a:solidFill>
              </a:rPr>
              <a:t>8 марта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843808" y="2060848"/>
            <a:ext cx="5766792" cy="3456383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2468" name="Picture 4" descr="8 &amp;mcy;&amp;acy;&amp;r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332658"/>
            <a:ext cx="4968552" cy="630931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&amp;ocy;&amp;tcy;&amp;kcy;&amp;rcy;&amp;ycy;&amp;tcy;&amp;kcy;&amp;acy; &amp;kcy; 8 &amp;mcy;&amp;acy;&amp;rcy;&amp;tcy;&amp;acy; &amp;dcy;&amp;lcy;&amp;yacy; &amp;mcy;&amp;acy;&amp;mcy;&amp;ycy;, &amp;scy; &amp;lcy;&amp;yucy;&amp;bcy;&amp;ocy;&amp;vcy;&amp;softcy;&amp;yu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6525" y="1268760"/>
            <a:ext cx="2657475" cy="381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47864" y="1340768"/>
            <a:ext cx="30963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Мама! </a:t>
            </a:r>
            <a:br>
              <a:rPr lang="ru-RU" dirty="0"/>
            </a:br>
            <a:r>
              <a:rPr lang="ru-RU" dirty="0"/>
              <a:t>С праздником весенним </a:t>
            </a:r>
            <a:br>
              <a:rPr lang="ru-RU" dirty="0"/>
            </a:br>
            <a:r>
              <a:rPr lang="ru-RU" dirty="0"/>
              <a:t>Я сердечно поздравляю! </a:t>
            </a:r>
            <a:br>
              <a:rPr lang="ru-RU" dirty="0"/>
            </a:br>
            <a:r>
              <a:rPr lang="ru-RU" dirty="0"/>
              <a:t>Долгих лет, любви, веселья </a:t>
            </a:r>
            <a:br>
              <a:rPr lang="ru-RU" dirty="0"/>
            </a:br>
            <a:r>
              <a:rPr lang="ru-RU" dirty="0"/>
              <a:t>От души тебе желаю!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Пусть растают все напасти </a:t>
            </a:r>
            <a:br>
              <a:rPr lang="ru-RU" dirty="0"/>
            </a:br>
            <a:r>
              <a:rPr lang="ru-RU" dirty="0"/>
              <a:t>И развеются невзгоды. </a:t>
            </a:r>
            <a:br>
              <a:rPr lang="ru-RU" dirty="0"/>
            </a:br>
            <a:r>
              <a:rPr lang="ru-RU" dirty="0"/>
              <a:t>Я желаю только счастья - </a:t>
            </a:r>
            <a:br>
              <a:rPr lang="ru-RU" dirty="0"/>
            </a:br>
            <a:r>
              <a:rPr lang="ru-RU" dirty="0"/>
              <a:t>Пусть тебя не старят годы.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Чтоб не покидали силы, </a:t>
            </a:r>
            <a:br>
              <a:rPr lang="ru-RU" dirty="0"/>
            </a:br>
            <a:r>
              <a:rPr lang="ru-RU" dirty="0"/>
              <a:t>Чтоб дела велись успешно, </a:t>
            </a:r>
            <a:br>
              <a:rPr lang="ru-RU" dirty="0"/>
            </a:br>
            <a:r>
              <a:rPr lang="ru-RU" dirty="0"/>
              <a:t>Будь всегда такой красивой, </a:t>
            </a:r>
            <a:br>
              <a:rPr lang="ru-RU" dirty="0"/>
            </a:br>
            <a:r>
              <a:rPr lang="ru-RU" dirty="0"/>
              <a:t>Улыбающейся, нежной!</a:t>
            </a:r>
          </a:p>
        </p:txBody>
      </p:sp>
      <p:pic>
        <p:nvPicPr>
          <p:cNvPr id="72708" name="Picture 4" descr="&amp;ocy;&amp;tcy;&amp;kcy;&amp;rcy;&amp;ycy;&amp;tcy;&amp;kcy;&amp;acy; &amp;kcy; 8 &amp;mcy;&amp;acy;&amp;rcy;&amp;tcy;&amp;acy; &amp;dcy;&amp;lcy;&amp;yacy; &amp;mcy;&amp;acy;&amp;mcy;&amp;ycy; &amp;scy; &amp;lcy;&amp;yucy;&amp;bcy;&amp;ocy;&amp;vcy;&amp;softcy;&amp;yu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628" y="332656"/>
            <a:ext cx="2983832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&amp;Scy; 8 &amp;Mcy;&amp;acy;&amp;r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7642"/>
            <a:ext cx="9144000" cy="70256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48064" y="188640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Пусть первый подснежник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Подарит Вам нежность!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Весеннее солнце подарит тепло!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А мартовский ветер подарит надежду,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 счастье, и радость, и только добро!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&amp;scy; 8 &amp;mcy;&amp;acy;&amp;r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896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940152" y="4077072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 праздником светлым,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С праздником ясным,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С праздником нежным,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Чудесным, прекрасным,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С праздником ласки,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Любви и внимания,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С праздником женского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Очарования!   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1619250" y="5734050"/>
            <a:ext cx="18415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108550" name="WordArt 6"/>
          <p:cNvSpPr>
            <a:spLocks noChangeArrowheads="1" noChangeShapeType="1" noTextEdit="1"/>
          </p:cNvSpPr>
          <p:nvPr/>
        </p:nvSpPr>
        <p:spPr bwMode="auto">
          <a:xfrm>
            <a:off x="2195513" y="1052513"/>
            <a:ext cx="4751387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Invest"/>
            </a:endParaRPr>
          </a:p>
        </p:txBody>
      </p:sp>
      <p:pic>
        <p:nvPicPr>
          <p:cNvPr id="63492" name="Picture 4" descr="&amp;ocy;&amp;tcy;&amp;kcy;&amp;rcy;&amp;ycy;&amp;tcy;&amp;kcy;&amp;acy; &amp;scy; 8 &amp;mcy;&amp;acy;&amp;r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0"/>
            <a:ext cx="3059832" cy="3193290"/>
          </a:xfrm>
          <a:prstGeom prst="rect">
            <a:avLst/>
          </a:prstGeom>
          <a:noFill/>
        </p:spPr>
      </p:pic>
      <p:pic>
        <p:nvPicPr>
          <p:cNvPr id="63494" name="Picture 6" descr="&amp;ocy;&amp;tcy;&amp;kcy;&amp;rcy;&amp;ycy;&amp;tcy;&amp;kcy;&amp;acy; &amp;kcy; 8 &amp;mcy;&amp;acy;&amp;rcy;&amp;t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55776" cy="3516353"/>
          </a:xfrm>
          <a:prstGeom prst="rect">
            <a:avLst/>
          </a:prstGeom>
          <a:noFill/>
        </p:spPr>
      </p:pic>
      <p:pic>
        <p:nvPicPr>
          <p:cNvPr id="63496" name="Picture 8" descr="&amp;ocy;&amp;tcy;&amp;kcy;&amp;rcy;&amp;ycy;&amp;tcy;&amp;kcy;&amp;acy; &amp;kcy; 8 &amp;mcy;&amp;acy;&amp;rcy;&amp;t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916832"/>
            <a:ext cx="3312368" cy="4581128"/>
          </a:xfrm>
          <a:prstGeom prst="rect">
            <a:avLst/>
          </a:prstGeom>
          <a:noFill/>
        </p:spPr>
      </p:pic>
      <p:pic>
        <p:nvPicPr>
          <p:cNvPr id="63498" name="Picture 10" descr="&amp;ocy;&amp;tcy;&amp;kcy;&amp;rcy;&amp;ycy;&amp;tcy;&amp;kcy;&amp;acy; &amp;scy; 8 &amp;mcy;&amp;acy;&amp;rcy;&amp;tcy;&amp;a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67545"/>
            <a:ext cx="3061196" cy="32904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618412" cy="981075"/>
          </a:xfrm>
        </p:spPr>
        <p:txBody>
          <a:bodyPr/>
          <a:lstStyle/>
          <a:p>
            <a:pPr eaLnBrk="1" hangingPunct="1">
              <a:defRPr/>
            </a:pPr>
            <a:r>
              <a:rPr lang="ru-RU" sz="3900" b="1" dirty="0">
                <a:solidFill>
                  <a:srgbClr val="3333FF"/>
                </a:solidFill>
              </a:rPr>
              <a:t>История возникновения</a:t>
            </a:r>
          </a:p>
        </p:txBody>
      </p:sp>
      <p:pic>
        <p:nvPicPr>
          <p:cNvPr id="4100" name="Picture 4" descr="8 МАРТА: ИСТОРИЯ ПРАЗДНИКА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924175"/>
            <a:ext cx="13938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39750" y="1341438"/>
            <a:ext cx="8281988" cy="171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900" b="1" dirty="0"/>
              <a:t>Возник этот праздник как день борьбы за права женщин. </a:t>
            </a:r>
          </a:p>
          <a:p>
            <a:pPr algn="just">
              <a:spcBef>
                <a:spcPct val="50000"/>
              </a:spcBef>
            </a:pPr>
            <a:r>
              <a:rPr lang="ru-RU" sz="1900" b="1" dirty="0">
                <a:solidFill>
                  <a:srgbClr val="C00000"/>
                </a:solidFill>
              </a:rPr>
              <a:t>8 марта 1857 года </a:t>
            </a:r>
            <a:r>
              <a:rPr lang="ru-RU" sz="1900" b="1" dirty="0"/>
              <a:t>в Нью-Йорке работницы швейных и обувных фабрик вышли на демонстрацию с требованиями об улучшении своих условий работы и предоставлении им прав наравне с мужчинами.</a:t>
            </a:r>
            <a:r>
              <a:rPr lang="ru-RU" sz="2000" dirty="0"/>
              <a:t> </a:t>
            </a:r>
            <a:r>
              <a:rPr lang="ru-RU" sz="2000" b="1" dirty="0"/>
              <a:t> 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979613" y="2852738"/>
            <a:ext cx="691197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900" b="1" dirty="0"/>
              <a:t>В 1910 году на Международной конференции женщин социалисток в Копенгагене Клара Цеткин выступила с предложением о праздновании Международного женского дня </a:t>
            </a:r>
            <a:r>
              <a:rPr lang="ru-RU" sz="1900" b="1" dirty="0">
                <a:solidFill>
                  <a:srgbClr val="C00000"/>
                </a:solidFill>
              </a:rPr>
              <a:t>8 марта</a:t>
            </a:r>
            <a:r>
              <a:rPr lang="ru-RU" sz="1900" b="1" dirty="0"/>
              <a:t>, которое прозвучало, как призыв ко всем женщинам мира включиться в борьбу за равноправие. В 1911 году этот праздник впервые </a:t>
            </a:r>
            <a:r>
              <a:rPr lang="ru-RU" sz="1900" b="1" dirty="0" err="1"/>
              <a:t>отме</a:t>
            </a:r>
            <a:r>
              <a:rPr lang="ru-RU" sz="1900" b="1" dirty="0"/>
              <a:t>-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39750" y="5229225"/>
            <a:ext cx="8353425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900" b="1" dirty="0"/>
              <a:t>В</a:t>
            </a:r>
            <a:r>
              <a:rPr lang="ru-RU" dirty="0"/>
              <a:t> </a:t>
            </a:r>
            <a:r>
              <a:rPr lang="ru-RU" sz="1900" b="1" dirty="0"/>
              <a:t>1977 году ООН приняла резолюцию 32/142, призвав все страны провозгласить </a:t>
            </a:r>
            <a:r>
              <a:rPr lang="ru-RU" sz="1900" b="1" dirty="0">
                <a:solidFill>
                  <a:srgbClr val="C00000"/>
                </a:solidFill>
              </a:rPr>
              <a:t>8 марта днем борьбы за женские права - Международным женским днем. 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39750" y="4581525"/>
            <a:ext cx="82089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900" b="1"/>
              <a:t>чался 19 марта в Австрии, Дании, Германии и Швейцарии.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9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1" grpId="0"/>
      <p:bldP spid="4102" grpId="0"/>
      <p:bldP spid="4103" grpId="0"/>
      <p:bldP spid="41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5" name="Rectangle 11"/>
          <p:cNvSpPr>
            <a:spLocks noGrp="1" noChangeArrowheads="1"/>
          </p:cNvSpPr>
          <p:nvPr>
            <p:ph type="title"/>
          </p:nvPr>
        </p:nvSpPr>
        <p:spPr>
          <a:xfrm>
            <a:off x="792163" y="290513"/>
            <a:ext cx="7777162" cy="10810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srgbClr val="3333FF"/>
                </a:solidFill>
              </a:rPr>
              <a:t>8 Марта и праздник </a:t>
            </a:r>
            <a:r>
              <a:rPr lang="ru-RU" dirty="0" err="1">
                <a:solidFill>
                  <a:srgbClr val="3333FF"/>
                </a:solidFill>
              </a:rPr>
              <a:t>Пурим</a:t>
            </a:r>
            <a:r>
              <a:rPr lang="ru-RU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84213" y="1412875"/>
            <a:ext cx="80645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900" b="1"/>
              <a:t>Некоторые историки утверждают, что Клара Цеткин связала        8 марта с еврейским праздником Пуримом, который в 1910 году пришелся на это число. Пурим отмечается в честь царицы Эсфирь на переломе от зимы к весне. 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684213" y="2997200"/>
            <a:ext cx="7993062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900" b="1"/>
              <a:t>В 480 г. до Рождества Христова после окончания вавилонского плена евреев, все желающие могли вернуться в Иерусалим. Но тысячи евреев решили остаться жить в городах персидской империи и, причем в положении отнюдь не рабском. Сложившееся положение со временем начало удивлять персов. Персидский министр обороны генерал Аман рассказал царю Ксерксу о своих наблюдениях. Реакция Ксеркса была решительной — истребить всех евреев. О замысле Ксеркса узнала его жена царица Эсфирь, которая скрывала от царя свое еврейское происхождение. </a:t>
            </a:r>
            <a:r>
              <a:rPr lang="ru-RU" b="1"/>
              <a:t>Она,</a:t>
            </a:r>
            <a:r>
              <a:rPr lang="ru-RU"/>
              <a:t> и</a:t>
            </a:r>
            <a:r>
              <a:rPr lang="ru-RU" sz="1900" b="1"/>
              <a:t>спользуя любовь царя к себе, хитростью спасает свой народ от уничтожения.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9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/>
      <p:bldP spid="36876" grpId="0"/>
      <p:bldP spid="368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srgbClr val="3333FF"/>
                </a:solidFill>
              </a:rPr>
              <a:t>8 Марта в Древнем Риме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987675" y="1700213"/>
            <a:ext cx="5614988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900" b="1"/>
              <a:t>Уже в Древнем Риме существовал женский день. В этот день матроны (свободно рожденные женщины), состоящие в браке, получали от своих мужей подарки, были окружены любовью и вниманием. Рабыни тоже получали подарки. Кроме того, хозяйка дома позволяла невольницам в этот день отдыхать. Облаченные в лучшие одежды, с благоухающими венками на головах римлянки приходили в храм богини Весты – хранительницы домашнего очага.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611188" y="5661025"/>
            <a:ext cx="76327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900" b="1" dirty="0"/>
              <a:t>Замечательный день любви, красоты, весны, посвященный женщинам, считался у них праздничным много веков.</a:t>
            </a:r>
            <a:r>
              <a:rPr lang="ru-RU" sz="1900" dirty="0"/>
              <a:t> </a:t>
            </a:r>
            <a:r>
              <a:rPr lang="ru-RU" sz="1900" b="1" dirty="0"/>
              <a:t> </a:t>
            </a:r>
            <a:endParaRPr lang="ru-RU" sz="1900" dirty="0"/>
          </a:p>
        </p:txBody>
      </p:sp>
      <p:pic>
        <p:nvPicPr>
          <p:cNvPr id="9221" name="Picture 14" descr="богиня Вес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557338"/>
            <a:ext cx="2022475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2" grpId="0"/>
      <p:bldP spid="379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333375"/>
            <a:ext cx="5832475" cy="10810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srgbClr val="3333FF"/>
                </a:solidFill>
              </a:rPr>
              <a:t>8 Марта в России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23850" y="3860800"/>
            <a:ext cx="8569325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/>
              <a:t>С 1918 г.</a:t>
            </a:r>
            <a:r>
              <a:rPr lang="ru-RU"/>
              <a:t> </a:t>
            </a:r>
            <a:r>
              <a:rPr lang="ru-RU" sz="1900" b="1"/>
              <a:t>Международный женский день 8 марта стал государственным праздником.</a:t>
            </a:r>
            <a:r>
              <a:rPr lang="ru-RU" b="1"/>
              <a:t> С 1965 года этот день стал нерабочим. Существовал и его праздничный ритуал. В этот день на торжественных мероприятиях государство отчитывалось перед обществом о реализации государственной политики в отношении женщин. 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2339975" y="1412875"/>
            <a:ext cx="6624638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900" b="1"/>
              <a:t>В России празднование Международного женского дня стало традицией почти сразу же после момента «изобретения», с 2 марта 1913 года. </a:t>
            </a:r>
          </a:p>
        </p:txBody>
      </p:sp>
      <p:pic>
        <p:nvPicPr>
          <p:cNvPr id="48136" name="Picture 8" descr="подарки на 8 марта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68313" y="1557338"/>
            <a:ext cx="18002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2339975" y="2492375"/>
            <a:ext cx="65532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900" b="1"/>
              <a:t>Привезла этот праздник в Россию меньшивистка Александра Коллонтай. Российские женщины обеими руками ухватились за возможность наконец уравняться в правах с мужчинами. 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23850" y="5445125"/>
            <a:ext cx="8497888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900" b="1"/>
              <a:t>Ныне Международный Женский День утратил свою политическую окраску. Сейчас 8 Марта - праздник Весны, Любви и Красоты. Этот день в России Федерации является нерабочим.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4" grpId="0"/>
      <p:bldP spid="48135" grpId="0"/>
      <p:bldP spid="48137" grpId="0"/>
      <p:bldP spid="481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srgbClr val="3333FF"/>
                </a:solidFill>
              </a:rPr>
              <a:t>8 Марта в разных странах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555875" y="3429000"/>
            <a:ext cx="6337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/>
              <a:t>Югославии, Болгарии, Анголе, Буркина-Фасо, Гвинее-Бисау, Камбодже, Китае, Конго (там праздник не «международных», а конголезских женщин), Лаосе, Непале, Северной Корее, Вьетнаме и Уганде. 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555875" y="1412875"/>
            <a:ext cx="626427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900" b="1" dirty="0"/>
              <a:t>Международный Женский День объявлен </a:t>
            </a:r>
            <a:r>
              <a:rPr lang="ru-RU" sz="1900" b="1" dirty="0">
                <a:solidFill>
                  <a:schemeClr val="accent2"/>
                </a:solidFill>
              </a:rPr>
              <a:t>национальным выходным</a:t>
            </a:r>
            <a:r>
              <a:rPr lang="en-US" sz="1900" b="1" dirty="0">
                <a:solidFill>
                  <a:schemeClr val="accent2"/>
                </a:solidFill>
              </a:rPr>
              <a:t> </a:t>
            </a:r>
            <a:r>
              <a:rPr lang="ru-RU" sz="1900" b="1" dirty="0"/>
              <a:t>в</a:t>
            </a:r>
            <a:r>
              <a:rPr lang="en-US" sz="1900" b="1" dirty="0"/>
              <a:t>:</a:t>
            </a:r>
            <a:endParaRPr lang="ru-RU" sz="1900" b="1" dirty="0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50825" y="6021388"/>
            <a:ext cx="806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/>
              <a:t>В Сирии 8 марта отмечают День Революции, а в Либерии - и вовсе как День памяти павших. </a:t>
            </a:r>
            <a:endParaRPr lang="ru-RU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555875" y="4724400"/>
            <a:ext cx="62626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/>
              <a:t>8 Марта отмечается как Международный Женский День в СМИ и является </a:t>
            </a:r>
            <a:r>
              <a:rPr lang="ru-RU" b="1" dirty="0">
                <a:solidFill>
                  <a:schemeClr val="accent2"/>
                </a:solidFill>
              </a:rPr>
              <a:t>рабочим</a:t>
            </a:r>
            <a:r>
              <a:rPr lang="ru-RU" b="1" dirty="0"/>
              <a:t> в таких странах, как Германия, Франция, Италия, Дания, Австрия, Польша, Румыния, Литва и др.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2555875" y="2133600"/>
            <a:ext cx="62642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/>
              <a:t>России, Армении, Азербайджане, Грузии, Казахстане, Киргизии, Казахстане, Молдавии, Таджикистане, Украине, Белоруссии, Абхазии; Узбекистане (как День матери)</a:t>
            </a:r>
            <a:r>
              <a:rPr lang="en-US" b="1"/>
              <a:t>;</a:t>
            </a:r>
            <a:r>
              <a:rPr lang="ru-RU" b="1"/>
              <a:t> </a:t>
            </a:r>
          </a:p>
        </p:txBody>
      </p:sp>
      <p:pic>
        <p:nvPicPr>
          <p:cNvPr id="66562" name="Picture 2" descr="&amp;ocy;&amp;tcy;&amp;kcy;&amp;rcy;&amp;ycy;&amp;tcy;&amp;kcy;&amp;acy; &amp;scy; 8 &amp;mcy;&amp;acy;&amp;r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24744"/>
            <a:ext cx="2538694" cy="46740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9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9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9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9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6" grpId="0"/>
      <p:bldP spid="49157" grpId="0"/>
      <p:bldP spid="49158" grpId="0"/>
      <p:bldP spid="49159" grpId="0"/>
      <p:bldP spid="49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764704"/>
            <a:ext cx="5688632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rgbClr val="CA008B"/>
                </a:solidFill>
              </a:rPr>
              <a:t>Решение о ежегодном праздновании  Международного Женского Дня было принято на 2-ой Международной конференции социалисток в Копенгагене в 1910году по предложению К.Цеткин. Впервые проводился в 1911году в Германии, Австрии, Швейцарии и Дании, в России - в 1913г. в Петербурге.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dirty="0">
              <a:solidFill>
                <a:srgbClr val="CA008B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rgbClr val="CA008B"/>
                </a:solidFill>
              </a:rPr>
              <a:t>        До 1914г. Отмечался в разные числа марта. Традиция празднования 8Марта стала укрепляться повсеместно после того, как в 1914г. женщины Австрии, Германии, Нидерландов, России и др. стран отметили его именно в этот день. В СССР и др. социалистических государствах 8Марта проводится мобилизации женщин, освобождённых от соц. гнёта и получивших равные права с мужчинами на активную деятельность во всех областях хозяйства, общественно-политическую и культурную жизнь. В несоциалистических странах 8Марта отмечается как день борьбы за права женщин и социальный процесс. Во всех странах женщины проводят день 8Марта как день солидарности в борьбе за мир. Указом Президиума Верховного Совета СССР от 8мая 1965г. Международный Женский День 8Марта объявлен в СССР нерабочим днём.</a:t>
            </a:r>
          </a:p>
        </p:txBody>
      </p:sp>
      <p:pic>
        <p:nvPicPr>
          <p:cNvPr id="210950" name="Picture 6" descr="&amp;Kcy;&amp;Rcy;&amp;Acy;&amp;Scy;&amp;Icy;&amp;Vcy;&amp;Ycy;&amp;IEcy; &amp;Pcy;&amp;Ocy;&amp;Zcy;&amp;Dcy;&amp;Rcy;&amp;Acy;&amp;Vcy;&amp;Icy;&amp;Tcy;&amp;IEcy;&amp;Lcy;&amp;SOFTcy;&amp;Ncy;&amp;Ycy;&amp;IEcy; &amp;Ocy;&amp;Tcy;&amp;Kcy;&amp;Rcy;&amp;Ycy;&amp;Tcy;&amp;Kcy;&amp;Icy; &amp;Scy; 8 &amp;Mcy;&amp;Acy;&amp;Rcy;&amp;Tcy;&amp;Acy; - &amp;Acy;&amp;Ncy;&amp;Icy;&amp;Mcy;&amp;Icy;&amp;Rcy;&amp;Ocy;&amp;Vcy;&amp;Acy;&amp;Ncy;&amp;Ncy;&amp;Ycy;&amp;IEcy; &amp;Kcy;&amp;Acy;&amp;Rcy;&amp;Tcy;&amp;Icy;&amp;Ncy;&amp;Kcy;&amp;Icy; &amp;Ncy;&amp;Acy; &amp;Vcy;&amp;Ocy;&amp;Scy;&amp;SOFTcy;&amp;Mcy;&amp;Ocy;&amp;IEcy; &amp;Mcy;&amp;Acy;&amp;Rcy;&amp;Tcy;&amp;Acy; -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997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srgbClr val="3333FF"/>
                </a:solidFill>
              </a:rPr>
              <a:t>Как отмечают 8 Марта</a:t>
            </a:r>
            <a:r>
              <a:rPr lang="en-US" dirty="0">
                <a:solidFill>
                  <a:srgbClr val="3333FF"/>
                </a:solidFill>
              </a:rPr>
              <a:t>?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555875" y="1268413"/>
            <a:ext cx="62642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Италия</a:t>
            </a:r>
            <a:r>
              <a:rPr lang="ru-RU" b="1" dirty="0">
                <a:solidFill>
                  <a:srgbClr val="FF9BDE"/>
                </a:solidFill>
              </a:rPr>
              <a:t>.</a:t>
            </a:r>
            <a:r>
              <a:rPr lang="ru-RU" b="1" dirty="0">
                <a:solidFill>
                  <a:srgbClr val="FFCC99"/>
                </a:solidFill>
              </a:rPr>
              <a:t> </a:t>
            </a:r>
            <a:r>
              <a:rPr lang="ru-RU" b="1" dirty="0"/>
              <a:t>Итальянки совместно с мужчинами 8 Марта не отмечают. Они собираются женскими компаниями и идут в ресторан или кафе. 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627313" y="2276475"/>
            <a:ext cx="5976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Швеция. </a:t>
            </a:r>
            <a:r>
              <a:rPr lang="ru-RU" b="1" dirty="0"/>
              <a:t>В этой стране 8 Марта женщинам принято дарить книги.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50825" y="5229225"/>
            <a:ext cx="8713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Россия. </a:t>
            </a:r>
            <a:r>
              <a:rPr lang="ru-RU" b="1" dirty="0"/>
              <a:t>Традиционно женщин и девушек поздравляют 8 Марта. Дарят цветы, сувениры, духи и т.д.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323850" y="3068638"/>
            <a:ext cx="8640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Колумбия. </a:t>
            </a:r>
            <a:r>
              <a:rPr lang="ru-RU" b="1" dirty="0"/>
              <a:t>В Боготе (столице Колумбии) 8 марта мужчинам запрещено показываться на улицах, дабы не портить праздник слабому полу.</a:t>
            </a:r>
            <a:r>
              <a:rPr lang="ru-RU" dirty="0"/>
              <a:t> </a:t>
            </a: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250825" y="4005263"/>
            <a:ext cx="87137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Китай. </a:t>
            </a:r>
            <a:r>
              <a:rPr lang="ru-RU" b="1" dirty="0"/>
              <a:t>В этой стране мужчины в доказательство своей любви должны проявить себя как изысканные кулинары. 8 марта у всех китайских дам законный выходной. Когда их мужья утром уходят на работу, они отправляются в городские парки и развлекаются там без мужчин.</a:t>
            </a:r>
            <a:endParaRPr lang="ru-RU" b="1" dirty="0">
              <a:solidFill>
                <a:srgbClr val="FF9BDE"/>
              </a:solidFill>
            </a:endParaRP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250825" y="5876925"/>
            <a:ext cx="8351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Польша и страны, где 8 Марта государственный праздник</a:t>
            </a:r>
            <a:r>
              <a:rPr lang="ru-RU" b="1" dirty="0">
                <a:solidFill>
                  <a:srgbClr val="FF9BDE"/>
                </a:solidFill>
              </a:rPr>
              <a:t>. </a:t>
            </a:r>
            <a:r>
              <a:rPr lang="ru-RU" b="1" dirty="0"/>
              <a:t>Как и в России традиционно женщин, девушек поздравляют 8 Марта. </a:t>
            </a:r>
          </a:p>
        </p:txBody>
      </p:sp>
      <p:pic>
        <p:nvPicPr>
          <p:cNvPr id="65538" name="Picture 2" descr="&amp;ocy;&amp;tcy;&amp;kcy;&amp;rcy;&amp;ycy;&amp;tcy;&amp;kcy;&amp;acy; &amp;ncy;&amp;acy; 8 &amp;mcy;&amp;acy;&amp;rcy;&amp;tcy;&amp;acy; &amp;dcy;&amp;lcy;&amp;yacy; &amp;dcy;&amp;ocy;&amp;chcy;&amp;iecy;&amp;r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1736653" cy="20790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7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81" grpId="0"/>
      <p:bldP spid="50182" grpId="0"/>
      <p:bldP spid="50183" grpId="0"/>
      <p:bldP spid="50191" grpId="0"/>
      <p:bldP spid="50192" grpId="0"/>
      <p:bldP spid="501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476672"/>
            <a:ext cx="6337300" cy="266429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8800" dirty="0">
                <a:solidFill>
                  <a:srgbClr val="FF0000"/>
                </a:solidFill>
                <a:latin typeface="Monotype Corsiva" pitchFamily="66" charset="0"/>
              </a:rPr>
              <a:t>Поздравления</a:t>
            </a:r>
            <a:br>
              <a:rPr lang="ru-RU" sz="8800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8800" dirty="0">
                <a:solidFill>
                  <a:srgbClr val="FF0000"/>
                </a:solidFill>
                <a:latin typeface="Monotype Corsiva" pitchFamily="66" charset="0"/>
              </a:rPr>
              <a:t>с праздником…</a:t>
            </a:r>
          </a:p>
        </p:txBody>
      </p:sp>
      <p:pic>
        <p:nvPicPr>
          <p:cNvPr id="64516" name="Picture 4" descr="http://www.magiclady.net/_pu/8/52559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24944"/>
            <a:ext cx="6192688" cy="36362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xit" presetSubtype="0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8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905</TotalTime>
  <Words>1090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Book Antiqua</vt:lpstr>
      <vt:lpstr>Invest</vt:lpstr>
      <vt:lpstr>Lucida Sans</vt:lpstr>
      <vt:lpstr>Monotype Corsiva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История возникновения</vt:lpstr>
      <vt:lpstr>8 Марта и праздник Пурим </vt:lpstr>
      <vt:lpstr>8 Марта в Древнем Риме</vt:lpstr>
      <vt:lpstr>8 Марта в России</vt:lpstr>
      <vt:lpstr>8 Марта в разных странах</vt:lpstr>
      <vt:lpstr>Презентация PowerPoint</vt:lpstr>
      <vt:lpstr>Как отмечают 8 Марта?</vt:lpstr>
      <vt:lpstr>Поздравления с праздником…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Andrew</dc:creator>
  <cp:lastModifiedBy>СВ</cp:lastModifiedBy>
  <cp:revision>152</cp:revision>
  <dcterms:created xsi:type="dcterms:W3CDTF">2008-02-15T06:23:09Z</dcterms:created>
  <dcterms:modified xsi:type="dcterms:W3CDTF">2022-02-08T15:33:05Z</dcterms:modified>
</cp:coreProperties>
</file>