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318" r:id="rId5"/>
    <p:sldId id="319" r:id="rId6"/>
    <p:sldId id="324" r:id="rId7"/>
    <p:sldId id="271" r:id="rId8"/>
    <p:sldId id="275" r:id="rId9"/>
    <p:sldId id="278" r:id="rId10"/>
    <p:sldId id="284" r:id="rId11"/>
    <p:sldId id="313" r:id="rId12"/>
    <p:sldId id="314" r:id="rId13"/>
    <p:sldId id="289" r:id="rId14"/>
    <p:sldId id="290" r:id="rId15"/>
    <p:sldId id="291" r:id="rId16"/>
    <p:sldId id="292" r:id="rId17"/>
    <p:sldId id="293" r:id="rId18"/>
    <p:sldId id="295" r:id="rId19"/>
    <p:sldId id="296" r:id="rId20"/>
    <p:sldId id="309" r:id="rId21"/>
    <p:sldId id="310" r:id="rId22"/>
    <p:sldId id="311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фоны и шаблоны\ab60a0908d51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клипарты\Оформляшки\5e226a3bbf95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38" y="357188"/>
            <a:ext cx="8080375" cy="596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E940A-2576-4D2D-BC7C-5F4D7E4E1892}" type="datetimeFigureOut">
              <a:rPr lang="ru-RU"/>
              <a:pPr>
                <a:defRPr/>
              </a:pPr>
              <a:t>11.02.2022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B04D3-9167-4295-BCB3-020ED5985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DF69A-9A3D-4F9A-A50D-DEEFFCFF09AD}" type="datetimeFigureOut">
              <a:rPr lang="ru-RU"/>
              <a:pPr>
                <a:defRPr/>
              </a:pPr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CB5E6-FBA1-4617-BF0F-AA82136548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A235F-A562-47A9-9AFA-11205B7BE81A}" type="datetimeFigureOut">
              <a:rPr lang="ru-RU"/>
              <a:pPr>
                <a:defRPr/>
              </a:pPr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EF52F-DFCF-4DD4-B566-8C24BB67A8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77BFF-8419-4D75-BF23-67C747B4498F}" type="datetimeFigureOut">
              <a:rPr lang="ru-RU"/>
              <a:pPr>
                <a:defRPr/>
              </a:pPr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5E786-35A8-4016-A3BD-665A4DF35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3CB3B-BF52-457C-8892-24E0D7C30F3F}" type="datetimeFigureOut">
              <a:rPr lang="ru-RU"/>
              <a:pPr>
                <a:defRPr/>
              </a:pPr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E33C0-D681-45E9-960E-31307B32D7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1DD18-E99B-4E2A-A060-0F043F6A13F2}" type="datetimeFigureOut">
              <a:rPr lang="ru-RU"/>
              <a:pPr>
                <a:defRPr/>
              </a:pPr>
              <a:t>11.02.2022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5C3D8-0BBA-4CF3-9623-7F0FA6DF1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70C54-F857-49AB-92A9-508CB4D93011}" type="datetimeFigureOut">
              <a:rPr lang="ru-RU"/>
              <a:pPr>
                <a:defRPr/>
              </a:pPr>
              <a:t>11.02.2022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AF9F4-B27A-43CE-9CBB-9999961A8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BD4B3-A3ED-4442-B8CC-7AD3C477B195}" type="datetimeFigureOut">
              <a:rPr lang="ru-RU"/>
              <a:pPr>
                <a:defRPr/>
              </a:pPr>
              <a:t>11.02.2022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A3066-A0C1-4F0B-8BD3-AD7FADDB2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DD060-228B-468A-97B1-7F31D14D5ED6}" type="datetimeFigureOut">
              <a:rPr lang="ru-RU"/>
              <a:pPr>
                <a:defRPr/>
              </a:pPr>
              <a:t>11.02.2022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1B1B9-ED76-4171-8121-2114AB5F6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603A3-B2AB-4A71-B474-83FB3ACA8EAC}" type="datetimeFigureOut">
              <a:rPr lang="ru-RU"/>
              <a:pPr>
                <a:defRPr/>
              </a:pPr>
              <a:t>11.02.2022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D5A97-8FEC-41B6-B5EA-5A09DD02F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A164C-1ADA-4902-A104-B2460B62627C}" type="datetimeFigureOut">
              <a:rPr lang="ru-RU"/>
              <a:pPr>
                <a:defRPr/>
              </a:pPr>
              <a:t>11.02.2022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19BCB-7D08-426D-8BED-D01760992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C1D893-7859-483F-B67D-4F3A17A6809B}" type="datetimeFigureOut">
              <a:rPr lang="ru-RU"/>
              <a:pPr>
                <a:defRPr/>
              </a:pPr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C6B204-ECA5-4E2E-85F4-58B65C085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5" descr="D:\фоны и шаблоны\ab60a0908d51.jpg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0"/>
            <a:ext cx="1214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785786" y="1857364"/>
            <a:ext cx="7772400" cy="1470025"/>
          </a:xfrm>
        </p:spPr>
        <p:txBody>
          <a:bodyPr/>
          <a:lstStyle/>
          <a:p>
            <a:pPr eaLnBrk="1" hangingPunct="1"/>
            <a:br>
              <a:rPr lang="ru-RU" b="1" dirty="0"/>
            </a:br>
            <a:r>
              <a:rPr lang="ru-RU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Мастер-класс: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речи детей с использованием </a:t>
            </a:r>
            <a:r>
              <a:rPr lang="ru-RU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технологий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60648"/>
            <a:ext cx="6357982" cy="114300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 Пальчиковая гимнастика - 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1700808"/>
            <a:ext cx="5590942" cy="1323439"/>
          </a:xfrm>
          <a:prstGeom prst="rect">
            <a:avLst/>
          </a:prstGeom>
          <a:ln w="57150">
            <a:solidFill>
              <a:srgbClr val="6699FF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Позволяет активизировать работоспособность головного мозга, влияет на центры развития речи, развивает ручную умелость, помогает снять напряжение.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544518-A63D-4B97-BF18-F20FADB3E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1407"/>
            <a:ext cx="8039214" cy="32759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286676" cy="1403648"/>
          </a:xfrm>
        </p:spPr>
        <p:txBody>
          <a:bodyPr/>
          <a:lstStyle/>
          <a:p>
            <a:pPr algn="just"/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Пальчиковые игры очень эмоциональны, увлекательны. Это инсценировка, каких- либо рифмованных историй, сказок при помощи рук. Дети с удовольствием принимают участие в играх –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потешках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Самый известный вариант такой игры – «сорока- сорока», но есть и более сложные для проговаривания и показа. Попробуем и мы с вами поиграть в такие игры (игра с родителями).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4" cy="1484784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«Капуста»</a:t>
            </a:r>
            <a:br>
              <a:rPr lang="ru-RU" dirty="0">
                <a:solidFill>
                  <a:srgbClr val="FF0000"/>
                </a:solidFill>
                <a:latin typeface="Arial Black" pitchFamily="34" charset="0"/>
              </a:rPr>
            </a:b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908720"/>
            <a:ext cx="7599218" cy="5520676"/>
          </a:xfrm>
        </p:spPr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за скрип? (сжимаем и разжимаем кулачки)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Что за хруст? (переплетаем пальцы рук)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Это что еще за куст? (ладони с растопыренными пальцами перед собой)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же быть без хруста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я капуста? (пальцы полусогнуты, изображают кочан)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Мы капусту рубим, рубим… (ребро ладони)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Мы морковку трем, трем (кулаками трем друг о друга)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капусту солим, солим… (щепотками)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капусту жмем, жмем, (сжимаем и разжимаем кулаки)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556792"/>
            <a:ext cx="7499176" cy="45693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3010" name="Picture 2" descr="C:\Users\skarpus\Desktop\Картинки\jlzle3CPUY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5" y="311827"/>
            <a:ext cx="7804636" cy="5853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571184" cy="1417638"/>
          </a:xfrm>
        </p:spPr>
        <p:txBody>
          <a:bodyPr/>
          <a:lstStyle/>
          <a:p>
            <a:r>
              <a:rPr lang="ru-RU" sz="4000" b="1" dirty="0">
                <a:solidFill>
                  <a:srgbClr val="FF0000"/>
                </a:solidFill>
                <a:latin typeface="Arial Black" pitchFamily="34" charset="0"/>
              </a:rPr>
              <a:t> Игровой массаж и самомассаж</a:t>
            </a:r>
            <a:r>
              <a:rPr lang="ru-RU" sz="4000" dirty="0">
                <a:solidFill>
                  <a:srgbClr val="FF0000"/>
                </a:solidFill>
                <a:latin typeface="Arial Black" pitchFamily="34" charset="0"/>
              </a:rPr>
              <a:t> -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785927"/>
            <a:ext cx="7787208" cy="1417638"/>
          </a:xfrm>
        </p:spPr>
        <p:txBody>
          <a:bodyPr/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Позволяет стимулировать рост нервных клеток, развитие мелкой моторики, а также помогает наладить эмоциональный контакт и снять напряжение.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несколько игр мы с вами поиграем.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EF42D8-C7AB-44DE-8F01-57D110E7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203565"/>
            <a:ext cx="4572000" cy="252969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884368" cy="1412776"/>
          </a:xfrm>
        </p:spPr>
        <p:txBody>
          <a:bodyPr/>
          <a:lstStyle/>
          <a:p>
            <a:r>
              <a:rPr lang="ru-RU" sz="4000" b="1" dirty="0">
                <a:solidFill>
                  <a:srgbClr val="FF0000"/>
                </a:solidFill>
                <a:latin typeface="Arial Black" pitchFamily="34" charset="0"/>
              </a:rPr>
              <a:t>Игры с сыпучими материалами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628800"/>
            <a:ext cx="7499176" cy="4497363"/>
          </a:xfrm>
        </p:spPr>
        <p:txBody>
          <a:bodyPr/>
          <a:lstStyle/>
          <a:p>
            <a:pPr>
              <a:buNone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Насыпаем в кружку сухую фасоль. На каждый ударный слог перекладывает горошины по одной в другую чашку.  Одной рукой, потом другой рукой.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«Зашагали наши ножки: топ-топ-топ,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Прямо по дорожке: топ –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топ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топ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Ну-ка, веселее: топ- топ- топ.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Вот как мы умеем: топ - топ-топ».</a:t>
            </a:r>
          </a:p>
          <a:p>
            <a:pPr lvl="1"/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на крупе, поделки из крупы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81B87E8-C75A-4325-8577-A72EEFE9F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69" y="1166019"/>
            <a:ext cx="3631975" cy="312707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4A9B5E-7D3E-4A87-B1A8-E6FD222DE5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77" y="2924944"/>
            <a:ext cx="4968552" cy="363113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956376" cy="1340768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 «Чудесный мешочек»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1340768"/>
            <a:ext cx="4141694" cy="163121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«сухой бассейн» помещаем горох и бобы. Ребенок запускает в него руку и старается на ощупь определить и достать только горох или только бобы.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387412-12B1-47FE-9306-F1E1EB927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3" y="3068960"/>
            <a:ext cx="5302920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7F4F8E-50D0-403F-AD09-05F454ED3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77072"/>
            <a:ext cx="4436492" cy="27063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499176" cy="198884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  Игры с пробками от бутылок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628800"/>
            <a:ext cx="7956376" cy="5229200"/>
          </a:xfrm>
        </p:spPr>
        <p:txBody>
          <a:bodyPr/>
          <a:lstStyle/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Две пробки от пластиковых бутылок кладем на столе резьбой вверх. Это – «лыжи». Указательный и средний пальцы встают в них, как ноги. Двигаемся на «лыжах», делая по шагу на каждый ударный слог.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«Мы едем на лыжах, мы мчимся с горы, 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любим забавы холодной зимы»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 же самое можно попробовать проделать двумя руками одновременно. Если пробки просверлить посередине – можно использовать для нанизывания бус.</a:t>
            </a:r>
          </a:p>
          <a:p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499176" cy="1156990"/>
          </a:xfrm>
        </p:spPr>
        <p:txBody>
          <a:bodyPr/>
          <a:lstStyle/>
          <a:p>
            <a:r>
              <a:rPr lang="ru-RU" b="1" dirty="0"/>
              <a:t> </a:t>
            </a:r>
            <a:r>
              <a:rPr lang="ru-RU" sz="4000" b="1" dirty="0">
                <a:solidFill>
                  <a:srgbClr val="FF0000"/>
                </a:solidFill>
                <a:latin typeface="Arial Black" pitchFamily="34" charset="0"/>
              </a:rPr>
              <a:t> Игры с прищепками</a:t>
            </a:r>
            <a:r>
              <a:rPr lang="ru-RU" sz="4000" dirty="0">
                <a:solidFill>
                  <a:srgbClr val="FF0000"/>
                </a:solidFill>
                <a:latin typeface="Arial Black" pitchFamily="34" charset="0"/>
              </a:rPr>
              <a:t>.</a:t>
            </a:r>
            <a:br>
              <a:rPr lang="ru-RU" sz="4000" dirty="0">
                <a:solidFill>
                  <a:srgbClr val="FF0000"/>
                </a:solidFill>
                <a:latin typeface="Arial Black" pitchFamily="34" charset="0"/>
              </a:rPr>
            </a:b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836712"/>
            <a:ext cx="7632848" cy="5805264"/>
          </a:xfrm>
        </p:spPr>
        <p:txBody>
          <a:bodyPr/>
          <a:lstStyle/>
          <a:p>
            <a:pPr lvl="1" algn="just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играх с прищепками малыш задействует большой и указательный пальцы, которые в дальнейшем берут на себя основную нагрузку при письме. При нажатии на прищепку совершается мышечное действие, схожее с движением по удержанию ручки, и прилагается аналогичное усилие. Подспудно в играх с прищепками для детей развиваются речь и творческое воображение, формируются сенсорные и пространственные понятия.</a:t>
            </a:r>
          </a:p>
          <a:p>
            <a:pPr lvl="1"/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B93EBB-B131-4983-9F4D-59CE54A8AD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1" y="3789040"/>
            <a:ext cx="5341573" cy="28803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AF68A3-9299-43C4-B0D9-0423BA4B42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9" y="3789040"/>
            <a:ext cx="3456383" cy="30689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>
                <a:latin typeface="Arial Black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Цель мастер-класса: 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71473" y="1600200"/>
            <a:ext cx="8215370" cy="456565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    </a:t>
            </a:r>
            <a:r>
              <a:rPr lang="ru-RU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профессиональной                компетентности родителей по     использованию </a:t>
            </a:r>
          </a:p>
          <a:p>
            <a:pPr algn="ctr" eaLnBrk="1" hangingPunct="1">
              <a:lnSpc>
                <a:spcPct val="150000"/>
              </a:lnSpc>
              <a:spcBef>
                <a:spcPts val="0"/>
              </a:spcBef>
              <a:buFont typeface="Arial" charset="0"/>
              <a:buNone/>
            </a:pPr>
            <a:r>
              <a:rPr lang="ru-RU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здоровьесберегащих</a:t>
            </a:r>
            <a:r>
              <a:rPr lang="ru-RU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технологий </a:t>
            </a:r>
          </a:p>
          <a:p>
            <a:pPr algn="ctr" eaLnBrk="1" hangingPunct="1">
              <a:lnSpc>
                <a:spcPct val="150000"/>
              </a:lnSpc>
              <a:spcBef>
                <a:spcPts val="0"/>
              </a:spcBef>
              <a:buFont typeface="Arial" charset="0"/>
              <a:buNone/>
            </a:pPr>
            <a:r>
              <a:rPr lang="ru-RU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работе с детьми </a:t>
            </a:r>
          </a:p>
          <a:p>
            <a:pPr algn="ctr" eaLnBrk="1" hangingPunct="1">
              <a:buFont typeface="Arial" charset="0"/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4414" y="1142984"/>
            <a:ext cx="76438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Завершающее упражнение "Благодарю! "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Дорогие родители  предлагаю каждому  участнику мастер-класса мысленно положить на левую руку все, то с чем он пришел сегодня, свой багаж настроения, мыслей, знаний, опыта, а на правую руку - то, что получил на этом занятии нового. Затем, все одновременно сильно хлопают в ладоши и говорят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БЛАГОДОРЮ! </a:t>
            </a:r>
          </a:p>
          <a:p>
            <a:pPr algn="ctr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Психологический смысл упражнения     позволяет завершить его красиво на положительной эмоциональной ноте.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85918" y="285728"/>
            <a:ext cx="5572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Рефлексия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956376" cy="1628800"/>
          </a:xfrm>
        </p:spPr>
        <p:txBody>
          <a:bodyPr/>
          <a:lstStyle/>
          <a:p>
            <a:br>
              <a:rPr lang="en-US" b="1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Итог:</a:t>
            </a:r>
            <a:br>
              <a:rPr lang="ru-RU" dirty="0">
                <a:solidFill>
                  <a:srgbClr val="FF0000"/>
                </a:solidFill>
                <a:latin typeface="Arial Black" pitchFamily="34" charset="0"/>
              </a:rPr>
            </a:b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1928802"/>
            <a:ext cx="70723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Таким образом, приоритетным в работе с детьми по развитию речи являются </a:t>
            </a:r>
          </a:p>
          <a:p>
            <a:pPr algn="ctr">
              <a:buNone/>
            </a:pPr>
            <a:r>
              <a:rPr lang="ru-RU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технологии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buNone/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которые включают в себя не только   комплекс мероприятий по сохранению и укреплению здоровья детей, но и дают ребёнку возможность обрести уверенность в себе, улучшить результаты коррекции речи.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79712" y="857232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58FFAF-DA96-4118-8569-18248E5C9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00808"/>
            <a:ext cx="6242304" cy="39604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ru-RU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Задачи</a:t>
            </a:r>
            <a:r>
              <a:rPr lang="en-US" sz="4800" b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:</a:t>
            </a:r>
            <a:endParaRPr lang="ru-RU" sz="480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1258888" y="981075"/>
            <a:ext cx="7499350" cy="559119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Познакомить родителей с эффективными методами использования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здоровьесбере-гающих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технологий в жизни ребёнка.</a:t>
            </a:r>
          </a:p>
          <a:p>
            <a:pPr eaLnBrk="1" hangingPunct="1">
              <a:buFont typeface="Arial" charset="0"/>
              <a:buNone/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Активизировать самостоятельную работу родителей, дать им возможность заимствовать элементы педагогического опыта  для улучшения собственного.</a:t>
            </a:r>
          </a:p>
          <a:p>
            <a:pPr eaLnBrk="1" hangingPunct="1">
              <a:buFont typeface="Arial" charset="0"/>
              <a:buNone/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Познакомить родителей с рекомендациями по проведению дыхательной, релаксационной гимнастики;  пальчиковой гимнастики; игрового массажа.</a:t>
            </a:r>
          </a:p>
          <a:p>
            <a:pPr eaLnBrk="1" hangingPunct="1">
              <a:buFont typeface="Arial" charset="0"/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499176" cy="1988840"/>
          </a:xfrm>
        </p:spPr>
        <p:txBody>
          <a:bodyPr/>
          <a:lstStyle/>
          <a:p>
            <a:r>
              <a:rPr lang="ru-RU" sz="4000" b="1" dirty="0">
                <a:solidFill>
                  <a:srgbClr val="FF0000"/>
                </a:solidFill>
                <a:latin typeface="Arial Black" pitchFamily="34" charset="0"/>
              </a:rPr>
              <a:t>Что такое </a:t>
            </a:r>
            <a:r>
              <a:rPr lang="ru-RU" sz="4000" b="1" dirty="0" err="1">
                <a:solidFill>
                  <a:srgbClr val="FF0000"/>
                </a:solidFill>
                <a:latin typeface="Arial Black" pitchFamily="34" charset="0"/>
              </a:rPr>
              <a:t>здоровьесберегающие</a:t>
            </a:r>
            <a:r>
              <a:rPr lang="ru-RU" sz="4000" b="1" dirty="0">
                <a:solidFill>
                  <a:srgbClr val="FF0000"/>
                </a:solidFill>
                <a:latin typeface="Arial Black" pitchFamily="34" charset="0"/>
              </a:rPr>
              <a:t> технологии?</a:t>
            </a:r>
            <a:r>
              <a:rPr lang="ru-RU" sz="4000" dirty="0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357430"/>
            <a:ext cx="7215238" cy="1643074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sz="4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система мер,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4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направленных на улучшение здоровья участников образовательного процесса.</a:t>
            </a:r>
          </a:p>
          <a:p>
            <a:pPr>
              <a:buNone/>
            </a:pP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-214338"/>
            <a:ext cx="8028384" cy="1475656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образовательных технологий: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071546"/>
            <a:ext cx="7858180" cy="5301208"/>
          </a:xfrm>
        </p:spPr>
        <p:txBody>
          <a:bodyPr/>
          <a:lstStyle/>
          <a:p>
            <a:pPr algn="ctr"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обеспечить ребенку в условиях комплексной информатизации           образования возможность сохранения здоровья, сформировать необходимые знания, умения и навыки не только общеобразовательного характера, но и здорового образа жизни, научить использовать полученные знания в повседневной жизни.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878" y="214290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Одним из видов 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технологий является гимнастика.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1285860"/>
            <a:ext cx="74295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гимнастики,  используемые  в работе с детьми:</a:t>
            </a:r>
            <a:b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</a:p>
          <a:p>
            <a:pPr>
              <a:buFont typeface="Wingdings" pitchFamily="2" charset="2"/>
              <a:buChar char="v"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Дыхательная</a:t>
            </a:r>
          </a:p>
          <a:p>
            <a:pPr>
              <a:buFont typeface="Wingdings" pitchFamily="2" charset="2"/>
              <a:buChar char="v"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Релаксационная</a:t>
            </a:r>
          </a:p>
          <a:p>
            <a:pPr>
              <a:buFont typeface="Wingdings" pitchFamily="2" charset="2"/>
              <a:buChar char="v"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</a:p>
          <a:p>
            <a:pPr>
              <a:buFont typeface="Wingdings" pitchFamily="2" charset="2"/>
              <a:buChar char="v"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Игровой массаж</a:t>
            </a:r>
          </a:p>
          <a:p>
            <a:pPr>
              <a:buFont typeface="Wingdings" pitchFamily="2" charset="2"/>
              <a:buChar char="v"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Самомассаж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187450" y="188913"/>
            <a:ext cx="8229600" cy="1143000"/>
          </a:xfrm>
        </p:spPr>
        <p:txBody>
          <a:bodyPr/>
          <a:lstStyle/>
          <a:p>
            <a:r>
              <a:rPr lang="ru-RU" sz="4000" b="1">
                <a:solidFill>
                  <a:srgbClr val="FF0000"/>
                </a:solidFill>
                <a:latin typeface="Arial Black" pitchFamily="34" charset="0"/>
              </a:rPr>
              <a:t>Активизация родителей:</a:t>
            </a:r>
            <a:br>
              <a:rPr lang="ru-RU" sz="4000">
                <a:solidFill>
                  <a:srgbClr val="FF0000"/>
                </a:solidFill>
                <a:latin typeface="Arial Black" pitchFamily="34" charset="0"/>
              </a:rPr>
            </a:br>
            <a:endParaRPr lang="ru-RU" sz="40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1187450" y="1052513"/>
            <a:ext cx="7456516" cy="5102225"/>
          </a:xfrm>
        </p:spPr>
        <p:txBody>
          <a:bodyPr/>
          <a:lstStyle/>
          <a:p>
            <a:pPr algn="ctr">
              <a:buNone/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Крикните громко и хором, друзья,</a:t>
            </a:r>
          </a:p>
          <a:p>
            <a:pPr algn="ctr">
              <a:buNone/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Деток вы любите? Нет или да? (Да)</a:t>
            </a:r>
          </a:p>
          <a:p>
            <a:pPr algn="ctr">
              <a:buNone/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Пришли на собрание, сил совсем нет,</a:t>
            </a:r>
          </a:p>
          <a:p>
            <a:pPr algn="ctr">
              <a:buNone/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Вам лекции хочется слушать здесь? (Нет)</a:t>
            </a:r>
          </a:p>
          <a:p>
            <a:pPr algn="ctr">
              <a:buNone/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вас понимаю. Как быть, господа?</a:t>
            </a:r>
          </a:p>
          <a:p>
            <a:pPr algn="ctr">
              <a:buNone/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Проблемы детей решать нужно нам? (Да)</a:t>
            </a:r>
          </a:p>
          <a:p>
            <a:pPr algn="ctr">
              <a:buNone/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Дайте мне тогда ответ:</a:t>
            </a:r>
          </a:p>
          <a:p>
            <a:pPr algn="ctr">
              <a:buNone/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Помочь откажетесь мне? (Нет)</a:t>
            </a:r>
          </a:p>
          <a:p>
            <a:pPr algn="ctr">
              <a:buNone/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Последнее спрошу вас  я:</a:t>
            </a:r>
          </a:p>
          <a:p>
            <a:pPr algn="ctr">
              <a:buNone/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Активными все будем? (Да)</a:t>
            </a:r>
          </a:p>
          <a:p>
            <a:pPr>
              <a:buFont typeface="Arial" charset="0"/>
              <a:buNone/>
            </a:pPr>
            <a:endParaRPr lang="en-US" sz="2400" dirty="0"/>
          </a:p>
          <a:p>
            <a:pPr>
              <a:buFont typeface="Arial" charset="0"/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br>
              <a:rPr lang="ru-RU"/>
            </a:br>
            <a:endParaRPr lang="ru-RU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1214414" y="428604"/>
            <a:ext cx="7472386" cy="785794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3600" b="1" dirty="0">
                <a:solidFill>
                  <a:srgbClr val="FF0000"/>
                </a:solidFill>
                <a:latin typeface="Arial Black" pitchFamily="34" charset="0"/>
              </a:rPr>
              <a:t> Дыхательная гимнастика </a:t>
            </a:r>
            <a:endParaRPr lang="en-US" sz="3600" b="1" dirty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1714488"/>
            <a:ext cx="5366368" cy="1631216"/>
          </a:xfrm>
          <a:prstGeom prst="rect">
            <a:avLst/>
          </a:prstGeom>
          <a:ln w="57150">
            <a:solidFill>
              <a:srgbClr val="6699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Ритмичные шумные вдохи и выдохи способствуют насыщению организма кислородом, улучшают обменные процессы, психо  –  эмоциональное состояние, выводят из стресса, повышают иммунитет.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796A8D-AD74-4B28-8398-52E640F2A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2" y="3385172"/>
            <a:ext cx="4502272" cy="31669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187450" y="333375"/>
            <a:ext cx="7499350" cy="1008063"/>
          </a:xfrm>
        </p:spPr>
        <p:txBody>
          <a:bodyPr/>
          <a:lstStyle/>
          <a:p>
            <a:br>
              <a:rPr lang="ru-RU" b="1"/>
            </a:br>
            <a:br>
              <a:rPr lang="ru-RU" b="1"/>
            </a:br>
            <a:br>
              <a:rPr lang="ru-RU" b="1"/>
            </a:br>
            <a:br>
              <a:rPr lang="ru-RU" b="1"/>
            </a:br>
            <a:br>
              <a:rPr lang="ru-RU" b="1"/>
            </a:br>
            <a:br>
              <a:rPr lang="ru-RU" b="1"/>
            </a:br>
            <a:br>
              <a:rPr lang="ru-RU" b="1"/>
            </a:br>
            <a:br>
              <a:rPr lang="ru-RU" b="1"/>
            </a:br>
            <a:br>
              <a:rPr lang="ru-RU" b="1"/>
            </a:br>
            <a:br>
              <a:rPr lang="ru-RU" b="1"/>
            </a:br>
            <a:b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1258888" y="188913"/>
            <a:ext cx="7885112" cy="1382699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400" b="1" dirty="0">
                <a:solidFill>
                  <a:srgbClr val="FF0000"/>
                </a:solidFill>
                <a:latin typeface="Arial Black" pitchFamily="34" charset="0"/>
              </a:rPr>
              <a:t> Релаксационная гимнастика–</a:t>
            </a:r>
            <a:endParaRPr lang="ru-RU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2383043"/>
            <a:ext cx="4320480" cy="1323439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Снимает психическое и физическое напряжение. Проводится в любое время в течение дня. Продолжительность 1 – 7 минут.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F3440C-685A-4868-B518-AEEE2143F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33056"/>
            <a:ext cx="8424936" cy="29249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930</Words>
  <Application>Microsoft Office PowerPoint</Application>
  <PresentationFormat>Экран (4:3)</PresentationFormat>
  <Paragraphs>80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Calibri</vt:lpstr>
      <vt:lpstr>Times New Roman</vt:lpstr>
      <vt:lpstr>Wingdings</vt:lpstr>
      <vt:lpstr>Тема Office</vt:lpstr>
      <vt:lpstr> Мастер-класс:  Развитие речи детей с использованием здоровьесберегающих технологий</vt:lpstr>
      <vt:lpstr> Цель мастер-класса: </vt:lpstr>
      <vt:lpstr> Задачи:</vt:lpstr>
      <vt:lpstr>Что такое здоровьесберегающие технологии? </vt:lpstr>
      <vt:lpstr>Цель здоровьесберегающих образовательных технологий:</vt:lpstr>
      <vt:lpstr>Презентация PowerPoint</vt:lpstr>
      <vt:lpstr>Активизация родителей: </vt:lpstr>
      <vt:lpstr> </vt:lpstr>
      <vt:lpstr>           </vt:lpstr>
      <vt:lpstr> Пальчиковая гимнастика - </vt:lpstr>
      <vt:lpstr>       Пальчиковые игры очень эмоциональны, увлекательны. Это инсценировка, каких- либо рифмованных историй, сказок при помощи рук. Дети с удовольствием принимают участие в играх – потешках. Самый известный вариант такой игры – «сорока- сорока», но есть и более сложные для проговаривания и показа. Попробуем и мы с вами поиграть в такие игры (игра с родителями).</vt:lpstr>
      <vt:lpstr>«Капуста» </vt:lpstr>
      <vt:lpstr>Презентация PowerPoint</vt:lpstr>
      <vt:lpstr> Игровой массаж и самомассаж - </vt:lpstr>
      <vt:lpstr>Игры с сыпучими материалами</vt:lpstr>
      <vt:lpstr>Рисование на крупе, поделки из крупы</vt:lpstr>
      <vt:lpstr> «Чудесный мешочек»</vt:lpstr>
      <vt:lpstr>  Игры с пробками от бутылок</vt:lpstr>
      <vt:lpstr>  Игры с прищепками. </vt:lpstr>
      <vt:lpstr>Презентация PowerPoint</vt:lpstr>
      <vt:lpstr> Итог: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СВ</cp:lastModifiedBy>
  <cp:revision>69</cp:revision>
  <dcterms:created xsi:type="dcterms:W3CDTF">2012-03-20T17:33:40Z</dcterms:created>
  <dcterms:modified xsi:type="dcterms:W3CDTF">2022-02-11T11:42:12Z</dcterms:modified>
</cp:coreProperties>
</file>