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510477" y="1050763"/>
            <a:ext cx="6118984" cy="144655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ru-RU" sz="8800" b="1" i="1" dirty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nta" pitchFamily="2" charset="0"/>
                <a:cs typeface="Arial" panose="020B0604020202020204" pitchFamily="34" charset="0"/>
              </a:rPr>
              <a:t>Масленица</a:t>
            </a: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42032" y="4832279"/>
            <a:ext cx="5931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Ralenta"/>
              </a:rPr>
              <a:t>Среда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 — </a:t>
            </a:r>
            <a:r>
              <a:rPr lang="ru-RU" b="1" i="1" dirty="0">
                <a:solidFill>
                  <a:srgbClr val="FF0000"/>
                </a:solidFill>
                <a:latin typeface="Ralenta"/>
              </a:rPr>
              <a:t>лакомка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. В этот день зять приходил «к тёще на блины». Кроме зятя тёща приглашала и других гостей.</a:t>
            </a:r>
            <a:endParaRPr lang="ru-RU" b="1" i="1" dirty="0">
              <a:latin typeface="Ralenta"/>
            </a:endParaRPr>
          </a:p>
        </p:txBody>
      </p:sp>
      <p:pic>
        <p:nvPicPr>
          <p:cNvPr id="4098" name="Picture 2" descr="http://itfiesta.ru/wp-content/uploads/2017/01/maslenica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487" y="228701"/>
            <a:ext cx="6013577" cy="437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241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68933" y="271996"/>
            <a:ext cx="5374869" cy="15640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Тут среда подходит – «лакомкой» зовётся!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Каждая хозяюшка колдует у печи!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Кулебяки, сырники – всё им удаётся!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Пироги и блинчики – всё на стол мечи!</a:t>
            </a:r>
          </a:p>
        </p:txBody>
      </p:sp>
      <p:pic>
        <p:nvPicPr>
          <p:cNvPr id="3076" name="Picture 4" descr="http://ic.pics.livejournal.com/levkonoe/676282/2039916/2039916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471" y="2001645"/>
            <a:ext cx="5562473" cy="469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379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12592" y="508935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Ralenta"/>
              </a:rPr>
              <a:t>Четверг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 — широкий </a:t>
            </a:r>
            <a:r>
              <a:rPr lang="ru-RU" b="1" i="1" dirty="0">
                <a:solidFill>
                  <a:srgbClr val="FF0000"/>
                </a:solidFill>
                <a:latin typeface="Ralenta"/>
              </a:rPr>
              <a:t>разгул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, самый веселый день. Возят чучело на колесе, катаются, песни поют, начинают колядовать.</a:t>
            </a:r>
            <a:endParaRPr lang="ru-RU" b="1" i="1" dirty="0">
              <a:latin typeface="Ralenta"/>
            </a:endParaRPr>
          </a:p>
        </p:txBody>
      </p:sp>
      <p:pic>
        <p:nvPicPr>
          <p:cNvPr id="2050" name="Picture 2" descr="http://afisha.mosreg.ru/sites/default/files/events_photo/maslenica_kartinka_s_chuchelom_zim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023" y="428657"/>
            <a:ext cx="6086729" cy="422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219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07912" y="415790"/>
            <a:ext cx="3504870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</a:rPr>
              <a:t>Люди! Нынче «Разгуляй!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Тройка, прокати-ка!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Надо зимушку прогнать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И весну покликать!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День четвертый будем вместе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Петь про Масленицу песни!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 масленица четвер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818" y="2613447"/>
            <a:ext cx="6216694" cy="310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848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73552" y="539354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Ralenta"/>
              </a:rPr>
              <a:t>Пятница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 — </a:t>
            </a:r>
            <a:r>
              <a:rPr lang="ru-RU" b="1" i="1" dirty="0">
                <a:solidFill>
                  <a:srgbClr val="FF0000"/>
                </a:solidFill>
                <a:latin typeface="Ralenta"/>
              </a:rPr>
              <a:t>тёщины вечерки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. Зятья приглашали в гости своих тёщ, угощали их блинами.</a:t>
            </a:r>
            <a:endParaRPr lang="ru-RU" b="1" i="1" dirty="0">
              <a:latin typeface="Ralenta"/>
            </a:endParaRPr>
          </a:p>
        </p:txBody>
      </p:sp>
      <p:pic>
        <p:nvPicPr>
          <p:cNvPr id="1026" name="Picture 2" descr="http://img-fotki.yandex.ru/get/6442/121447594.2ff/0_bbdc0_92d73ffe_XL.g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599" y="575312"/>
            <a:ext cx="6086729" cy="450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785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pic>
        <p:nvPicPr>
          <p:cNvPr id="2050" name="Picture 2" descr="http://www.playcast.ru/uploads/2014/02/24/75867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39" y="2060448"/>
            <a:ext cx="5841573" cy="434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98192" y="606475"/>
            <a:ext cx="53705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latin typeface="Ralenta"/>
              </a:rPr>
              <a:t>Пятница настала – «</a:t>
            </a:r>
            <a:r>
              <a:rPr lang="ru-RU" b="1" i="1" dirty="0" err="1">
                <a:solidFill>
                  <a:srgbClr val="000000"/>
                </a:solidFill>
                <a:latin typeface="Ralenta"/>
              </a:rPr>
              <a:t>Вечерочек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 с тёщей»...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  <a:latin typeface="Ralenta"/>
              </a:rPr>
              <a:t>Тёща прибывает к зятю на блины!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  <a:latin typeface="Ralenta"/>
              </a:rPr>
              <a:t>А к блинам икорка, сёмга и сметана,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  <a:latin typeface="Ralenta"/>
              </a:rPr>
              <a:t>- Угощайся, тёща, ты же мне, как мама!</a:t>
            </a:r>
          </a:p>
        </p:txBody>
      </p:sp>
    </p:spTree>
    <p:extLst>
      <p:ext uri="{BB962C8B-B14F-4D97-AF65-F5344CB8AC3E}">
        <p14:creationId xmlns:p14="http://schemas.microsoft.com/office/powerpoint/2010/main" val="2047335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10256" y="4715179"/>
            <a:ext cx="5504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Ralenta"/>
              </a:rPr>
              <a:t>Суббота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 – </a:t>
            </a:r>
            <a:r>
              <a:rPr lang="ru-RU" b="1" i="1" dirty="0" err="1">
                <a:solidFill>
                  <a:srgbClr val="FF0000"/>
                </a:solidFill>
                <a:latin typeface="Ralenta"/>
              </a:rPr>
              <a:t>золовкины</a:t>
            </a:r>
            <a:r>
              <a:rPr lang="ru-RU" b="1" i="1" dirty="0">
                <a:solidFill>
                  <a:srgbClr val="FF0000"/>
                </a:solidFill>
                <a:latin typeface="Ralenta"/>
              </a:rPr>
              <a:t> посиделки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. В этот день молодые невестки приглашали в гости к себе золовок. Новобрачная невестка должна была подарить золовкам подарки. </a:t>
            </a:r>
          </a:p>
        </p:txBody>
      </p:sp>
      <p:pic>
        <p:nvPicPr>
          <p:cNvPr id="1026" name="Picture 2" descr="http://www.playcast.ru/uploads/2016/03/12/17786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295" y="189915"/>
            <a:ext cx="6208649" cy="441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820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97817" y="293870"/>
            <a:ext cx="45045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</a:rPr>
              <a:t>Близится суббота – «Золовки угощение».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Вся родня встречается, водят хоровод.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Праздник продолжается, общее веселье.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Славно провожает Зимушку народ!</a:t>
            </a:r>
            <a:endParaRPr lang="ru-RU" dirty="0"/>
          </a:p>
        </p:txBody>
      </p:sp>
      <p:pic>
        <p:nvPicPr>
          <p:cNvPr id="2050" name="Picture 2" descr="http://web-kapiche.ru/uploads/posts/2016-02/1456044532_gp-ep-artlib_gallery-32749-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559" y="1791116"/>
            <a:ext cx="6147689" cy="461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91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37104" y="4697629"/>
            <a:ext cx="5675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Последний день Масленицы - </a:t>
            </a:r>
            <a:r>
              <a:rPr lang="ru-RU" b="1" i="1" dirty="0">
                <a:solidFill>
                  <a:srgbClr val="FF0000"/>
                </a:solidFill>
                <a:latin typeface="Ralenta"/>
              </a:rPr>
              <a:t>прощеное воскресенье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 или проводы. Заканчивается гулянье, на ледяных горках разводят костры, чтобы лед растопить, холод уничтожить. Прощения просят, милосердные дела творят.</a:t>
            </a:r>
            <a:endParaRPr lang="ru-RU" b="1" i="1" dirty="0">
              <a:latin typeface="Ralenta"/>
            </a:endParaRPr>
          </a:p>
        </p:txBody>
      </p:sp>
      <p:pic>
        <p:nvPicPr>
          <p:cNvPr id="3074" name="Picture 2" descr="http://sotsproekt-ryazan.ru/sites/default/files/articles/maclenic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031" y="356375"/>
            <a:ext cx="6793865" cy="414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486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54096" y="24071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</a:rPr>
              <a:t>Воскресенье светлое быстро наступает.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Облегчают душу все в «прощённый день».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Чучело соломенное сжигают,</a:t>
            </a:r>
          </a:p>
          <a:p>
            <a:pPr algn="ctr"/>
            <a:r>
              <a:rPr lang="ru-RU" b="1" i="1" dirty="0">
                <a:solidFill>
                  <a:srgbClr val="000000"/>
                </a:solidFill>
              </a:rPr>
              <a:t>Нарядив в тулупчик, валенки, ремень….</a:t>
            </a:r>
          </a:p>
          <a:p>
            <a:pPr algn="ctr"/>
            <a:endParaRPr lang="ru-RU" dirty="0"/>
          </a:p>
        </p:txBody>
      </p:sp>
      <p:pic>
        <p:nvPicPr>
          <p:cNvPr id="4098" name="Picture 2" descr="http://mtdata.ru/u1/photo8962/20540913503-0/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664" y="1718043"/>
            <a:ext cx="6483440" cy="474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750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91440" y="-85344"/>
            <a:ext cx="9322818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4000" b="1" i="1" dirty="0">
                <a:solidFill>
                  <a:srgbClr val="FF0000"/>
                </a:solidFill>
                <a:latin typeface="Ralenta" pitchFamily="2" charset="0"/>
                <a:cs typeface="Arial" panose="020B0604020202020204" pitchFamily="34" charset="0"/>
              </a:rPr>
              <a:t>Что за праздник Масленица?</a:t>
            </a:r>
          </a:p>
        </p:txBody>
      </p:sp>
      <p:pic>
        <p:nvPicPr>
          <p:cNvPr id="1026" name="Picture 2" descr="http://www.bstu.ru/shared/attachments/1384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384" y="1298448"/>
            <a:ext cx="5955792" cy="446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984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10640" y="279738"/>
            <a:ext cx="8644128" cy="286232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Ты прощай, </a:t>
            </a:r>
            <a:r>
              <a:rPr lang="ru-RU" b="1" i="1" dirty="0" err="1">
                <a:solidFill>
                  <a:srgbClr val="000000"/>
                </a:solidFill>
                <a:latin typeface="Ralenta"/>
              </a:rPr>
              <a:t>прощай,прощай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, 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Наша Масленица! 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Ты не в среду пришла и не в пятницу. 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Ты пришла в воскресенье,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 Всю неделю веселье!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 </a:t>
            </a:r>
          </a:p>
          <a:p>
            <a:endParaRPr lang="ru-RU" b="1" i="1" dirty="0">
              <a:solidFill>
                <a:srgbClr val="000000"/>
              </a:solidFill>
              <a:latin typeface="Ralenta"/>
            </a:endParaRPr>
          </a:p>
          <a:p>
            <a:endParaRPr lang="ru-RU" b="1" i="1" dirty="0">
              <a:solidFill>
                <a:srgbClr val="000000"/>
              </a:solidFill>
              <a:latin typeface="Ralenta"/>
            </a:endParaRPr>
          </a:p>
          <a:p>
            <a:endParaRPr lang="ru-RU" b="1" i="1" dirty="0">
              <a:solidFill>
                <a:srgbClr val="000000"/>
              </a:solidFill>
              <a:latin typeface="Ralenta"/>
            </a:endParaRPr>
          </a:p>
          <a:p>
            <a:endParaRPr lang="ru-RU" b="1" i="1" dirty="0">
              <a:solidFill>
                <a:srgbClr val="000000"/>
              </a:solidFill>
              <a:latin typeface="Ralenta"/>
            </a:endParaRP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Всю неделю веселье! 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Ты пришла с добром,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 С сыром, маслом и яйцом! 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Со блинами, с пирогами,</a:t>
            </a:r>
          </a:p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 Да с оладьями!</a:t>
            </a:r>
            <a:endParaRPr lang="ru-RU" b="1" i="1" dirty="0">
              <a:latin typeface="Ralenta"/>
            </a:endParaRPr>
          </a:p>
        </p:txBody>
      </p:sp>
      <p:pic>
        <p:nvPicPr>
          <p:cNvPr id="5122" name="Picture 2" descr="https://img-fotki.yandex.ru/get/133483/121447594.957/0_1dd9dc_665cb315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619" y="2395215"/>
            <a:ext cx="5062601" cy="410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440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29955" y="257294"/>
            <a:ext cx="7514045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Многие думают, что в последний день масленичной недели</a:t>
            </a:r>
          </a:p>
          <a:p>
            <a:pPr algn="ctr"/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сжигают чучело Масленицы, но нет, не Масленицу сжигают,</a:t>
            </a:r>
          </a:p>
          <a:p>
            <a:pPr algn="ctr"/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 а Зиму провожают!</a:t>
            </a:r>
          </a:p>
          <a:p>
            <a:pPr algn="ctr"/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В былые времена мужчины и женщины, взяв со своего двора по </a:t>
            </a:r>
          </a:p>
          <a:p>
            <a:pPr algn="ctr"/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пучку соломы, складывали их в одну кучу, из которой потом всем</a:t>
            </a:r>
          </a:p>
          <a:p>
            <a:pPr algn="ctr"/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селом делали куклу,  наряжали её «по-бабски» - в яркие юбки, </a:t>
            </a:r>
          </a:p>
          <a:p>
            <a:pPr algn="ctr"/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кофты, платок нарядный повязывали, да и возили по всему городу </a:t>
            </a:r>
          </a:p>
          <a:p>
            <a:pPr algn="ctr"/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в санях, приветствуя и чествуя Сударыню – масленицу. А после</a:t>
            </a:r>
          </a:p>
          <a:p>
            <a:pPr algn="ctr"/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сжигали на костре, бросая в огонь блины, в качестве поминального </a:t>
            </a:r>
          </a:p>
          <a:p>
            <a:pPr algn="ctr"/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кушанья. Детям же говорили, что вся сытная пища в костре сгорела,</a:t>
            </a:r>
          </a:p>
          <a:p>
            <a:pPr algn="ctr"/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тем самым объясняя им, почему в Великий пост едят только</a:t>
            </a:r>
          </a:p>
          <a:p>
            <a:pPr algn="ctr"/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постную пищу.</a:t>
            </a:r>
          </a:p>
        </p:txBody>
      </p:sp>
      <p:pic>
        <p:nvPicPr>
          <p:cNvPr id="7170" name="Picture 2" descr="https://www.lavka-podarkov.ru/upload/iblock/320/DSC_89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80" y="3557392"/>
            <a:ext cx="4133088" cy="3159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119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77550" y="175517"/>
            <a:ext cx="6152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Поговорки про Масленицу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8142" y="969209"/>
            <a:ext cx="6271589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Не житьё, а Масленица.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Не все коту Великая Масленица, будет и Великий Пост.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Масленица семь дней гуляет.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Масленица </a:t>
            </a:r>
            <a:r>
              <a:rPr lang="ru-RU" b="1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объедуха</a:t>
            </a:r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, деньгами </a:t>
            </a:r>
            <a:r>
              <a:rPr lang="ru-RU" b="1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приберуха</a:t>
            </a:r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Это Масленица идёт, блин да мёд несёт.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Без блинов – не Масленица.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Блинцы</a:t>
            </a:r>
            <a:r>
              <a:rPr lang="ru-RU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, блинчики, блины, как колёса у Весны.</a:t>
            </a:r>
            <a:endParaRPr lang="ru-RU" dirty="0"/>
          </a:p>
        </p:txBody>
      </p:sp>
      <p:pic>
        <p:nvPicPr>
          <p:cNvPr id="6146" name="Picture 2" descr="https://ds04.infourok.ru/uploads/ex/0c42/0005ffb1-9c8345d6/2/img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927" y="3093292"/>
            <a:ext cx="4794377" cy="359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7552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66316" y="181919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6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Конец!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54807" y="4679487"/>
            <a:ext cx="5598007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66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А кто слушал,</a:t>
            </a:r>
          </a:p>
          <a:p>
            <a:pPr algn="r"/>
            <a:r>
              <a:rPr lang="ru-RU" sz="6600" b="1" i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молодец!</a:t>
            </a:r>
          </a:p>
        </p:txBody>
      </p:sp>
      <p:pic>
        <p:nvPicPr>
          <p:cNvPr id="8196" name="Picture 4" descr="http://velikij-post.ru/wp-content/uploads/2015/05/maslenica-2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807" y="1471834"/>
            <a:ext cx="3306953" cy="338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665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4753" y="0"/>
            <a:ext cx="8790432" cy="916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История</a:t>
            </a:r>
            <a:r>
              <a:rPr lang="ru-RU" sz="5400" dirty="0">
                <a:solidFill>
                  <a:srgbClr val="FF0000"/>
                </a:solidFill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Масленицы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27429" y="916918"/>
            <a:ext cx="6011899" cy="4914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Масленица – древний славянский праздник, доставшийся нам в наследство от языческой культуры. Это весёлые проводы зимы, озарённые радостным ожиданием близкого тепла, весеннего обновления природы. Она получила своё название от того, что в этот период времени, последнюю неделю перед Великим Постом, разрешается употребление в пищу сливочного масла, молочных продуктов и рыбу.</a:t>
            </a:r>
          </a:p>
          <a:p>
            <a:pPr algn="ctr">
              <a:spcAft>
                <a:spcPts val="800"/>
              </a:spcAft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Дата начала Масленицы каждый год меняется в зависимости от того, когда начинается Великий Пост. </a:t>
            </a:r>
          </a:p>
          <a:p>
            <a:pPr algn="ctr">
              <a:spcAft>
                <a:spcPts val="800"/>
              </a:spcAft>
            </a:pP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Главные традиционные атрибуты народного празднования Масленицы в России – блины и гулянья.</a:t>
            </a:r>
          </a:p>
        </p:txBody>
      </p:sp>
    </p:spTree>
    <p:extLst>
      <p:ext uri="{BB962C8B-B14F-4D97-AF65-F5344CB8AC3E}">
        <p14:creationId xmlns:p14="http://schemas.microsoft.com/office/powerpoint/2010/main" val="3891095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pic>
        <p:nvPicPr>
          <p:cNvPr id="1026" name="Picture 2" descr="https://fs01.infourok.ru/images/doc/93/111001/img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30" y="193970"/>
            <a:ext cx="5670748" cy="425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87730" y="4641002"/>
            <a:ext cx="6386364" cy="787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Масленица бывает в конце февраля - начале марта.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           Её празднуют в течение недели.</a:t>
            </a:r>
          </a:p>
        </p:txBody>
      </p:sp>
    </p:spTree>
    <p:extLst>
      <p:ext uri="{BB962C8B-B14F-4D97-AF65-F5344CB8AC3E}">
        <p14:creationId xmlns:p14="http://schemas.microsoft.com/office/powerpoint/2010/main" val="98636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pic>
        <p:nvPicPr>
          <p:cNvPr id="2050" name="Picture 2" descr="http://russianasha.ru/files/tours/images/9f/a6/samaya-veselaya-maslenitsa-na-rodine-yuriya-nikulina-vyaz-ma-khmelita-smolensk-shirokaya-maslenitsa-v-dome-us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98" y="402745"/>
            <a:ext cx="5794898" cy="47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11588" y="5535577"/>
            <a:ext cx="4593117" cy="787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Каждый день Масленицы имеет своё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                   название и обряды.</a:t>
            </a:r>
          </a:p>
        </p:txBody>
      </p:sp>
    </p:spTree>
    <p:extLst>
      <p:ext uri="{BB962C8B-B14F-4D97-AF65-F5344CB8AC3E}">
        <p14:creationId xmlns:p14="http://schemas.microsoft.com/office/powerpoint/2010/main" val="111376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77440" y="4325114"/>
            <a:ext cx="6144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latin typeface="Ralenta"/>
              </a:rPr>
              <a:t>Масленица начинается в </a:t>
            </a:r>
            <a:r>
              <a:rPr lang="ru-RU" b="1" i="1" dirty="0">
                <a:solidFill>
                  <a:srgbClr val="FF0000"/>
                </a:solidFill>
                <a:latin typeface="Ralenta"/>
              </a:rPr>
              <a:t>понедельник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, который называется - </a:t>
            </a:r>
            <a:r>
              <a:rPr lang="ru-RU" b="1" i="1" dirty="0">
                <a:solidFill>
                  <a:srgbClr val="FF0000"/>
                </a:solidFill>
                <a:latin typeface="Ralenta"/>
              </a:rPr>
              <a:t>встреча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. В этот день встречают Масленицу, наряжают куклу-чучело, строят снежные горы, балаганы. Те, кто побогаче, начинают печь блины. Первый блин отдают нищим на помин усопших.</a:t>
            </a:r>
            <a:endParaRPr lang="ru-RU" b="1" i="1" dirty="0">
              <a:latin typeface="Ralenta"/>
            </a:endParaRPr>
          </a:p>
        </p:txBody>
      </p:sp>
      <p:pic>
        <p:nvPicPr>
          <p:cNvPr id="8194" name="Picture 2" descr="http://bogdanovatf.ru/wp-content/uploads/2012/02/%D1%80%D0%B0%D0%B7%D0%B3%D1%83%D0%BB2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75" y="342954"/>
            <a:ext cx="6123305" cy="38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09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35499" y="79682"/>
            <a:ext cx="4736298" cy="23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Утро… Понедельник!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Наступает «Встреча»!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Яркие салазки с горочек скользят!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Целый день веселье!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Наступает вечер…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Накатавшись вволю, все блины едят!</a:t>
            </a:r>
          </a:p>
        </p:txBody>
      </p:sp>
      <p:pic>
        <p:nvPicPr>
          <p:cNvPr id="7170" name="Picture 2" descr="https://cdn.fishki.net/upload/post/201412/11/1347895/5519c58fe9596406ca3795382ad1e1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009" y="2590093"/>
            <a:ext cx="5659591" cy="406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54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47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834640" y="4665440"/>
            <a:ext cx="56631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Ralenta"/>
              </a:rPr>
              <a:t>Вторник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 — </a:t>
            </a:r>
            <a:r>
              <a:rPr lang="ru-RU" b="1" i="1" dirty="0" err="1">
                <a:solidFill>
                  <a:srgbClr val="FF0000"/>
                </a:solidFill>
                <a:latin typeface="Ralenta"/>
              </a:rPr>
              <a:t>заигрыши</a:t>
            </a:r>
            <a:r>
              <a:rPr lang="ru-RU" b="1" i="1" dirty="0">
                <a:solidFill>
                  <a:srgbClr val="000000"/>
                </a:solidFill>
                <a:latin typeface="Ralenta"/>
              </a:rPr>
              <a:t>. С утра молодые люди приглашались кататься с гор, поесть блинов. Звали родных и знакомых: «У нас де горы готовы и блины испечены — просим жаловать».</a:t>
            </a:r>
            <a:endParaRPr lang="ru-RU" b="1" i="1" dirty="0">
              <a:latin typeface="Ralenta"/>
            </a:endParaRPr>
          </a:p>
        </p:txBody>
      </p:sp>
      <p:pic>
        <p:nvPicPr>
          <p:cNvPr id="6146" name="Picture 2" descr="http://www.playcast.ru/uploads/2015/02/16/121565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831" y="315872"/>
            <a:ext cx="5623433" cy="42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003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0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63750" y="113500"/>
            <a:ext cx="4975657" cy="237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b="1" i="1" dirty="0" err="1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Заигрыш</a:t>
            </a: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» беспечный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Вторника отрада.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Все гулять, резвиться вышли как один!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Игры и потехи, а за них награда: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i="1" dirty="0">
                <a:latin typeface="Ralenta"/>
                <a:ea typeface="Calibri" panose="020F0502020204030204" pitchFamily="34" charset="0"/>
                <a:cs typeface="Times New Roman" panose="02020603050405020304" pitchFamily="18" charset="0"/>
              </a:rPr>
              <a:t>Сдобный и румяный масленичный блин!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avatars.mds.yandex.net/get-pdb/251121/cb3f8de9-0bc0-446f-89f3-aee7d8c3d1b7/ori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750" y="2213716"/>
            <a:ext cx="5741466" cy="430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888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677</TotalTime>
  <Words>772</Words>
  <Application>Microsoft Office PowerPoint</Application>
  <PresentationFormat>Экран (4:3)</PresentationFormat>
  <Paragraphs>88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Ralenta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СВ</cp:lastModifiedBy>
  <cp:revision>48</cp:revision>
  <dcterms:created xsi:type="dcterms:W3CDTF">2013-11-19T05:52:05Z</dcterms:created>
  <dcterms:modified xsi:type="dcterms:W3CDTF">2022-02-15T09:04:54Z</dcterms:modified>
</cp:coreProperties>
</file>