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79" r:id="rId5"/>
    <p:sldId id="257" r:id="rId6"/>
    <p:sldId id="258" r:id="rId7"/>
    <p:sldId id="260" r:id="rId8"/>
    <p:sldId id="278" r:id="rId9"/>
    <p:sldId id="261" r:id="rId10"/>
    <p:sldId id="262" r:id="rId11"/>
    <p:sldId id="277" r:id="rId12"/>
    <p:sldId id="265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1A9D-A6D8-4A91-8D39-78FC387CA286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DA71-E8C8-4C2A-A6DD-647EFCE17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9AB14-5D11-42E6-A745-448BD8C1F902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9B4B5-9B87-49CE-854C-3A019ECB5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F8E56-2AF9-410E-81D9-05830ED32F02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5A74-4DAC-4E26-9E1A-DF67BD25E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8E2CB-9FFC-43F5-8E92-28520BD2315F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C608C-ABE0-459B-9523-81262BB7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82BA-E23E-4DBE-9FD1-AA024169681B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70E7-7C2D-4697-8DFE-177602469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07CC-C5F8-4C34-A44D-200D0C08F4F7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FD16-04D6-461D-B701-78C749E52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2D026-D991-4DCE-80CC-81D5B6F26DC0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B991D-EC51-4892-8EBC-77546C346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37D1-165B-44FF-A51D-A4F5976BD151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7ACB-3B34-4FA9-9064-E9F4B03C4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6EE2-B63C-46E5-ADE3-6D6D632F6151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DE1A-8ECA-4BEA-81BB-A5DACED72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F22CC-3925-46F3-BB6F-C3010DE9FF7E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858E7-1CE6-4319-80A9-7E99266C3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5B7A1-290C-4698-A46F-F9179355632F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EF07-6CA6-413D-BB84-29D8ACDFF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48C85D-F51A-49EA-874A-70B9C016A68C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9146DA-B4AE-43BB-8453-0C6C9BF49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5;&#1088;&#1077;&#1079;&#1077;&#1085;&#1090;&#1072;&#1094;&#1080;&#1080;%20&#1076;&#1083;&#1103;%20&#1076;&#1077;&#1090;&#1077;&#1081;\&#1055;&#1088;&#1086;&#1092;&#1077;&#1089;&#1089;&#1080;&#1080;\Doshkolyata_-_Tri_veselyh_zajchika_bez_slov_-_(iPleer.f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8" descr="оран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514600"/>
          </a:xfrm>
        </p:spPr>
        <p:txBody>
          <a:bodyPr/>
          <a:lstStyle/>
          <a:p>
            <a:pPr eaLnBrk="1" hangingPunct="1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профессии нужны, </a:t>
            </a:r>
            <a:b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профессии важны!</a:t>
            </a:r>
            <a:b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38600"/>
            <a:ext cx="64008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</a:pPr>
            <a:endParaRPr lang="ru-RU" sz="15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15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15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15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15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  <a:endParaRPr lang="ru-RU" sz="2800">
              <a:solidFill>
                <a:schemeClr val="tx1"/>
              </a:solidFill>
            </a:endParaRPr>
          </a:p>
        </p:txBody>
      </p:sp>
      <p:pic>
        <p:nvPicPr>
          <p:cNvPr id="13320" name="Picture 8" descr="вос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702050"/>
            <a:ext cx="3276600" cy="2514600"/>
          </a:xfrm>
          <a:prstGeom prst="rect">
            <a:avLst/>
          </a:prstGeom>
          <a:noFill/>
        </p:spPr>
      </p:pic>
      <p:pic>
        <p:nvPicPr>
          <p:cNvPr id="13321" name="Picture 9" descr="ДЕТИ_ИГРАЮТ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209800"/>
            <a:ext cx="3962400" cy="3883025"/>
          </a:xfrm>
          <a:prstGeom prst="rect">
            <a:avLst/>
          </a:prstGeom>
          <a:noFill/>
        </p:spPr>
      </p:pic>
      <p:pic>
        <p:nvPicPr>
          <p:cNvPr id="13322" name="Doshkolyata_-_Tri_veselyh_zajchika_bez_slov_-_(iPleer.f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05800" y="5867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оран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  <a:b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-1600200" y="152400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Может кисточкой художник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Рисовать на полотне: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Это ежик, это дождик,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Это звездочка в окне.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  На его картинках краски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     Оживают, словно в сказке.</a:t>
            </a:r>
          </a:p>
        </p:txBody>
      </p:sp>
      <p:pic>
        <p:nvPicPr>
          <p:cNvPr id="22534" name="Picture 6" descr="худож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371600"/>
            <a:ext cx="2179638" cy="2514600"/>
          </a:xfrm>
          <a:prstGeom prst="rect">
            <a:avLst/>
          </a:prstGeom>
          <a:noFill/>
        </p:spPr>
      </p:pic>
      <p:pic>
        <p:nvPicPr>
          <p:cNvPr id="22535" name="Picture 7" descr="худож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572000"/>
            <a:ext cx="1355725" cy="1676400"/>
          </a:xfrm>
          <a:prstGeom prst="rect">
            <a:avLst/>
          </a:prstGeom>
          <a:noFill/>
        </p:spPr>
      </p:pic>
      <p:pic>
        <p:nvPicPr>
          <p:cNvPr id="22536" name="Picture 8" descr="художни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038600"/>
            <a:ext cx="3276600" cy="2182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оран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685800" y="1295400"/>
            <a:ext cx="6858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Он – пример для всех ребят</a:t>
            </a:r>
          </a:p>
          <a:p>
            <a:r>
              <a:rPr lang="ru-RU"/>
              <a:t>Его зовут героем.</a:t>
            </a:r>
            <a:br>
              <a:rPr lang="ru-RU"/>
            </a:br>
            <a:r>
              <a:rPr lang="ru-RU"/>
              <a:t>Гордо носит космонавт</a:t>
            </a:r>
          </a:p>
          <a:p>
            <a:r>
              <a:rPr lang="ru-RU"/>
              <a:t>Звание такое.</a:t>
            </a:r>
            <a:br>
              <a:rPr lang="ru-RU"/>
            </a:br>
            <a:r>
              <a:rPr lang="ru-RU"/>
              <a:t>Чтобы космонавтом стать,</a:t>
            </a:r>
            <a:br>
              <a:rPr lang="ru-RU"/>
            </a:br>
            <a:r>
              <a:rPr lang="ru-RU"/>
              <a:t>Надо потрудиться:</a:t>
            </a:r>
            <a:br>
              <a:rPr lang="ru-RU"/>
            </a:br>
            <a:r>
              <a:rPr lang="ru-RU"/>
              <a:t>День с зарядки начинать,</a:t>
            </a:r>
            <a:br>
              <a:rPr lang="ru-RU"/>
            </a:br>
            <a:r>
              <a:rPr lang="ru-RU"/>
              <a:t>Хорошо учиться. </a:t>
            </a:r>
          </a:p>
        </p:txBody>
      </p:sp>
      <p:pic>
        <p:nvPicPr>
          <p:cNvPr id="23559" name="Picture 7" descr="космон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838200"/>
            <a:ext cx="1844675" cy="2590800"/>
          </a:xfrm>
          <a:prstGeom prst="rect">
            <a:avLst/>
          </a:prstGeom>
          <a:noFill/>
        </p:spPr>
      </p:pic>
      <p:pic>
        <p:nvPicPr>
          <p:cNvPr id="23560" name="Picture 8" descr="космонавт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505200"/>
            <a:ext cx="3657600" cy="270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оран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0" y="1828800"/>
            <a:ext cx="6629400" cy="3840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>
                <a:solidFill>
                  <a:srgbClr val="6600FF"/>
                </a:solidFill>
              </a:rPr>
              <a:t>   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Дайте ножницы, расчёску,</a:t>
            </a:r>
            <a:br>
              <a:rPr lang="ru-RU" sz="2800" b="1" i="1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Он вам сделает причёску.</a:t>
            </a:r>
            <a:br>
              <a:rPr lang="ru-RU" sz="2800" b="1" i="1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Парикмахер непременно</a:t>
            </a:r>
            <a:br>
              <a:rPr lang="ru-RU" sz="2800" b="1" i="1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Подстрижёт вас современно.</a:t>
            </a:r>
          </a:p>
        </p:txBody>
      </p:sp>
      <p:pic>
        <p:nvPicPr>
          <p:cNvPr id="24582" name="Picture 6" descr="парикм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886200"/>
            <a:ext cx="2057400" cy="2286000"/>
          </a:xfrm>
          <a:prstGeom prst="rect">
            <a:avLst/>
          </a:prstGeom>
          <a:noFill/>
        </p:spPr>
      </p:pic>
      <p:pic>
        <p:nvPicPr>
          <p:cNvPr id="24583" name="Picture 7" descr="парикмахер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752600"/>
            <a:ext cx="2822575" cy="470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оран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Шофер</a:t>
            </a:r>
            <a:b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762000" y="1752600"/>
            <a:ext cx="64008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Целый день шофер трудился,</a:t>
            </a:r>
          </a:p>
          <a:p>
            <a:r>
              <a:rPr lang="ru-RU"/>
              <a:t>Он устал, он запылился.</a:t>
            </a:r>
          </a:p>
          <a:p>
            <a:r>
              <a:rPr lang="ru-RU"/>
              <a:t>Он возил кирпич на стройку,</a:t>
            </a:r>
          </a:p>
          <a:p>
            <a:r>
              <a:rPr lang="ru-RU"/>
              <a:t>Дом он строить помогал.</a:t>
            </a:r>
          </a:p>
          <a:p>
            <a:r>
              <a:rPr lang="ru-RU"/>
              <a:t>А теперь ведет на мойку</a:t>
            </a:r>
          </a:p>
          <a:p>
            <a:r>
              <a:rPr lang="ru-RU"/>
              <a:t>Свой огромный самосвал.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ru-RU">
              <a:cs typeface="Times New Roman" pitchFamily="18" charset="0"/>
            </a:endParaRPr>
          </a:p>
        </p:txBody>
      </p:sp>
      <p:pic>
        <p:nvPicPr>
          <p:cNvPr id="25607" name="Picture 7" descr="шофер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0"/>
            <a:ext cx="3886200" cy="1881188"/>
          </a:xfrm>
          <a:prstGeom prst="rect">
            <a:avLst/>
          </a:prstGeom>
          <a:noFill/>
        </p:spPr>
      </p:pic>
      <p:pic>
        <p:nvPicPr>
          <p:cNvPr id="25608" name="Picture 8" descr="шофер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828800"/>
            <a:ext cx="1460500" cy="2009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оран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Моряк</a:t>
            </a:r>
            <a:br>
              <a:rPr lang="ru-RU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762000" y="1752600"/>
            <a:ext cx="6400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/>
              <a:t>Плывёт моряк на корабле</a:t>
            </a:r>
            <a:br>
              <a:rPr lang="ru-RU"/>
            </a:br>
            <a:r>
              <a:rPr lang="ru-RU"/>
              <a:t>Он не тоскует по земле.</a:t>
            </a:r>
            <a:br>
              <a:rPr lang="ru-RU"/>
            </a:br>
            <a:r>
              <a:rPr lang="ru-RU"/>
              <a:t>Он с ветром дружит и волной</a:t>
            </a:r>
            <a:br>
              <a:rPr lang="ru-RU"/>
            </a:br>
            <a:r>
              <a:rPr lang="ru-RU"/>
              <a:t>Ведь море - дом его родной.</a:t>
            </a:r>
          </a:p>
        </p:txBody>
      </p:sp>
      <p:pic>
        <p:nvPicPr>
          <p:cNvPr id="26631" name="Picture 7" descr="моря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066800"/>
            <a:ext cx="1798638" cy="2438400"/>
          </a:xfrm>
          <a:prstGeom prst="rect">
            <a:avLst/>
          </a:prstGeom>
          <a:noFill/>
        </p:spPr>
      </p:pic>
      <p:pic>
        <p:nvPicPr>
          <p:cNvPr id="26632" name="Picture 8" descr="моря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657600"/>
            <a:ext cx="2286000" cy="2286000"/>
          </a:xfrm>
          <a:prstGeom prst="rect">
            <a:avLst/>
          </a:prstGeom>
          <a:noFill/>
        </p:spPr>
      </p:pic>
      <p:pic>
        <p:nvPicPr>
          <p:cNvPr id="26633" name="Picture 9" descr="море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56235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оран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6553200" cy="685800"/>
          </a:xfrm>
        </p:spPr>
        <p:txBody>
          <a:bodyPr/>
          <a:lstStyle/>
          <a:p>
            <a:pPr eaLnBrk="1" hangingPunct="1"/>
            <a:br>
              <a:rPr lang="ru-RU" sz="4000"/>
            </a:br>
            <a:br>
              <a:rPr lang="ru-RU" sz="4000"/>
            </a:br>
            <a:br>
              <a:rPr lang="ru-RU" sz="4000"/>
            </a:b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Уточнить и обобщить представления детей о профессиях</a:t>
            </a:r>
            <a:r>
              <a:rPr lang="ru-RU" sz="2400" b="1" i="1"/>
              <a:t>.</a:t>
            </a:r>
            <a:br>
              <a:rPr lang="ru-RU" sz="2400" b="1" i="1"/>
            </a:br>
            <a:br>
              <a:rPr lang="ru-RU" sz="2800"/>
            </a:br>
            <a:br>
              <a:rPr lang="ru-RU" sz="4000"/>
            </a:br>
            <a:endParaRPr lang="ru-RU" sz="400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57912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1. Понимать значимость профессии в жизни людей.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2. Расширить и активизировать словарь по теме.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3. Воспитывать уважение к результатам труда людей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   разных профессий.</a:t>
            </a:r>
          </a:p>
        </p:txBody>
      </p:sp>
      <p:pic>
        <p:nvPicPr>
          <p:cNvPr id="14340" name="Рисунок 4" descr="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276600"/>
            <a:ext cx="29718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оран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5562600" cy="274638"/>
          </a:xfrm>
        </p:spPr>
        <p:txBody>
          <a:bodyPr/>
          <a:lstStyle/>
          <a:p>
            <a:pPr eaLnBrk="1" hangingPunct="1"/>
            <a:endParaRPr lang="ru-RU" sz="400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066800" y="5029200"/>
            <a:ext cx="7772400" cy="1524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>
                <a:solidFill>
                  <a:srgbClr val="6600FF"/>
                </a:solidFill>
              </a:rPr>
              <a:t>   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Хорошо на свете что-нибудь уметь!</a:t>
            </a:r>
            <a:br>
              <a:rPr lang="ru-RU" sz="2800" b="1" i="1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Хорошие профессии будем мы иметь! </a:t>
            </a:r>
          </a:p>
        </p:txBody>
      </p:sp>
      <p:pic>
        <p:nvPicPr>
          <p:cNvPr id="15366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1406525" cy="1905000"/>
          </a:xfrm>
          <a:prstGeom prst="rect">
            <a:avLst/>
          </a:prstGeom>
          <a:noFill/>
        </p:spPr>
      </p:pic>
      <p:pic>
        <p:nvPicPr>
          <p:cNvPr id="15367" name="Picture 7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819400"/>
            <a:ext cx="1138238" cy="1447800"/>
          </a:xfrm>
          <a:prstGeom prst="rect">
            <a:avLst/>
          </a:prstGeom>
          <a:noFill/>
        </p:spPr>
      </p:pic>
      <p:pic>
        <p:nvPicPr>
          <p:cNvPr id="15368" name="Picture 8" descr="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124200"/>
            <a:ext cx="1143000" cy="901700"/>
          </a:xfrm>
          <a:prstGeom prst="rect">
            <a:avLst/>
          </a:prstGeom>
          <a:noFill/>
        </p:spPr>
      </p:pic>
      <p:pic>
        <p:nvPicPr>
          <p:cNvPr id="15369" name="Picture 9" descr="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1295400"/>
            <a:ext cx="781050" cy="1190625"/>
          </a:xfrm>
          <a:prstGeom prst="rect">
            <a:avLst/>
          </a:prstGeom>
          <a:noFill/>
        </p:spPr>
      </p:pic>
      <p:pic>
        <p:nvPicPr>
          <p:cNvPr id="15370" name="Picture 10" descr="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914400"/>
            <a:ext cx="2133600" cy="1822450"/>
          </a:xfrm>
          <a:prstGeom prst="rect">
            <a:avLst/>
          </a:prstGeom>
          <a:noFill/>
        </p:spPr>
      </p:pic>
      <p:pic>
        <p:nvPicPr>
          <p:cNvPr id="15371" name="Picture 11" descr="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2895600"/>
            <a:ext cx="1695450" cy="2057400"/>
          </a:xfrm>
          <a:prstGeom prst="rect">
            <a:avLst/>
          </a:prstGeom>
          <a:noFill/>
        </p:spPr>
      </p:pic>
      <p:pic>
        <p:nvPicPr>
          <p:cNvPr id="15372" name="Picture 12" descr="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3200400"/>
            <a:ext cx="914400" cy="1409700"/>
          </a:xfrm>
          <a:prstGeom prst="rect">
            <a:avLst/>
          </a:prstGeom>
          <a:noFill/>
        </p:spPr>
      </p:pic>
      <p:pic>
        <p:nvPicPr>
          <p:cNvPr id="15373" name="Picture 13" descr="8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1066800"/>
            <a:ext cx="917575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оран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</a:p>
        </p:txBody>
      </p:sp>
      <p:sp>
        <p:nvSpPr>
          <p:cNvPr id="16387" name="Rectangle 4"/>
          <p:cNvSpPr>
            <a:spLocks noGrp="1"/>
          </p:cNvSpPr>
          <p:nvPr>
            <p:ph type="body" idx="1"/>
          </p:nvPr>
        </p:nvSpPr>
        <p:spPr>
          <a:xfrm>
            <a:off x="-1371600" y="1295400"/>
            <a:ext cx="1371600" cy="990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533400" y="1143000"/>
            <a:ext cx="74676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Все мы ходим в магазины.</a:t>
            </a:r>
          </a:p>
          <a:p>
            <a:r>
              <a:rPr lang="ru-RU"/>
              <a:t>В магазинах продавцы</a:t>
            </a:r>
          </a:p>
          <a:p>
            <a:r>
              <a:rPr lang="ru-RU"/>
              <a:t>Продают нам апельсины,</a:t>
            </a:r>
          </a:p>
          <a:p>
            <a:r>
              <a:rPr lang="ru-RU"/>
              <a:t>кофе, чай и леденцы.</a:t>
            </a:r>
          </a:p>
          <a:p>
            <a:r>
              <a:rPr lang="ru-RU"/>
              <a:t>И картошку, и морковку, </a:t>
            </a:r>
          </a:p>
          <a:p>
            <a:r>
              <a:rPr lang="ru-RU"/>
              <a:t>Свеклу, лук и огурцы</a:t>
            </a:r>
          </a:p>
          <a:p>
            <a:r>
              <a:rPr lang="ru-RU"/>
              <a:t>Быстро, вежливо и ловко</a:t>
            </a:r>
          </a:p>
          <a:p>
            <a:r>
              <a:rPr lang="ru-RU"/>
              <a:t>Нам завесят продавцы.</a:t>
            </a:r>
          </a:p>
        </p:txBody>
      </p:sp>
      <p:pic>
        <p:nvPicPr>
          <p:cNvPr id="16391" name="Picture 7" descr="продавец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4384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оран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4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>
                <a:solidFill>
                  <a:srgbClr val="6600FF"/>
                </a:solidFill>
              </a:rPr>
              <a:t>   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Игры, песни очень кстати</a:t>
            </a:r>
            <a:br>
              <a:rPr lang="ru-RU" sz="2800" b="1" i="1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Подобрал нам воспитатель.</a:t>
            </a:r>
            <a:br>
              <a:rPr lang="ru-RU" sz="2800" b="1" i="1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 группе весело у нас</a:t>
            </a:r>
            <a:br>
              <a:rPr lang="ru-RU" sz="2800" b="1" i="1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Каждый день и каждый час!</a:t>
            </a:r>
            <a:endParaRPr lang="ru-RU" sz="2800" b="1" i="1">
              <a:solidFill>
                <a:srgbClr val="6600FF"/>
              </a:solidFill>
              <a:latin typeface="Times New Roman" pitchFamily="18" charset="0"/>
            </a:endParaRPr>
          </a:p>
          <a:p>
            <a:pPr eaLnBrk="1" hangingPunct="1"/>
            <a:endParaRPr lang="ru-RU" sz="2800" b="1" i="1">
              <a:latin typeface="Times New Roman" pitchFamily="18" charset="0"/>
            </a:endParaRPr>
          </a:p>
        </p:txBody>
      </p:sp>
      <p:pic>
        <p:nvPicPr>
          <p:cNvPr id="17415" name="Picture 7" descr="воспит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352800"/>
            <a:ext cx="3505200" cy="2671763"/>
          </a:xfrm>
          <a:prstGeom prst="rect">
            <a:avLst/>
          </a:prstGeom>
          <a:noFill/>
        </p:spPr>
      </p:pic>
      <p:pic>
        <p:nvPicPr>
          <p:cNvPr id="17416" name="Picture 8" descr="воспит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429000"/>
            <a:ext cx="4800600" cy="68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оран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01763"/>
          </a:xfrm>
        </p:spPr>
        <p:txBody>
          <a:bodyPr/>
          <a:lstStyle/>
          <a:p>
            <a:pPr eaLnBrk="1" hangingPunct="1"/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b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-1981200" y="1371600"/>
            <a:ext cx="89916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Назовет учитель нам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Буквы все по именам.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 Объяснит задач решенье,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Вычитанье и сложенье.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Он расскажет о морях,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  О лесах, цветах, зверях…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На вопрос найдет ответ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И полезный даст совет.</a:t>
            </a:r>
          </a:p>
          <a:p>
            <a:pPr eaLnBrk="1" hangingPunct="1"/>
            <a:endParaRPr lang="ru-RU" sz="2800" b="1" i="1">
              <a:latin typeface="Times New Roman" pitchFamily="18" charset="0"/>
            </a:endParaRPr>
          </a:p>
        </p:txBody>
      </p:sp>
      <p:pic>
        <p:nvPicPr>
          <p:cNvPr id="18438" name="Picture 6" descr="учитель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371600"/>
            <a:ext cx="268605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оран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b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-457200" y="1905000"/>
            <a:ext cx="6858000" cy="42211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Дайте повару продукты:</a:t>
            </a:r>
            <a:br>
              <a:rPr lang="ru-RU" sz="2800" b="1" i="1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Мясо птицы, сухофрукты,</a:t>
            </a:r>
            <a:br>
              <a:rPr lang="ru-RU" sz="2800" b="1" i="1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Рис, картофель... И тогда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Ждёт вас вкусная еда.</a:t>
            </a:r>
          </a:p>
          <a:p>
            <a:pPr eaLnBrk="1" hangingPunct="1">
              <a:lnSpc>
                <a:spcPct val="90000"/>
              </a:lnSpc>
            </a:pPr>
            <a:endParaRPr lang="ru-RU" sz="2800" b="1" i="1">
              <a:latin typeface="Times New Roman" pitchFamily="18" charset="0"/>
            </a:endParaRPr>
          </a:p>
          <a:p>
            <a:pPr eaLnBrk="1" hangingPunct="1"/>
            <a:endParaRPr lang="ru-RU" sz="2800" b="1" i="1">
              <a:latin typeface="Times New Roman" pitchFamily="18" charset="0"/>
            </a:endParaRPr>
          </a:p>
        </p:txBody>
      </p:sp>
      <p:pic>
        <p:nvPicPr>
          <p:cNvPr id="19460" name="Рисунок 4" descr="cuisinier042fz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352800"/>
            <a:ext cx="312420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оран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533400" y="1600200"/>
            <a:ext cx="62484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ru-RU"/>
              <a:t>Если вдруг беда случится,</a:t>
            </a:r>
            <a:br>
              <a:rPr lang="ru-RU"/>
            </a:br>
            <a:r>
              <a:rPr lang="ru-RU"/>
              <a:t>Где-то что-то загорится,</a:t>
            </a:r>
            <a:br>
              <a:rPr lang="ru-RU"/>
            </a:br>
            <a:r>
              <a:rPr lang="ru-RU"/>
              <a:t>Там пожарный нужен срочно.</a:t>
            </a:r>
            <a:br>
              <a:rPr lang="ru-RU"/>
            </a:br>
            <a:r>
              <a:rPr lang="ru-RU"/>
              <a:t>Он погасит, - это точно.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ru-RU"/>
          </a:p>
        </p:txBody>
      </p:sp>
      <p:pic>
        <p:nvPicPr>
          <p:cNvPr id="20487" name="Picture 7" descr="пожарный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6670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оран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b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-2133600" y="1219200"/>
            <a:ext cx="9220200" cy="4983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Все болезни лечит врач,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Он уколет – ты не плачь.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Веселей смотри вокруг: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      Детский врач – ребятам друг.</a:t>
            </a:r>
            <a:endParaRPr lang="ru-RU" sz="2800" b="1" i="1">
              <a:solidFill>
                <a:srgbClr val="6600FF"/>
              </a:solidFill>
            </a:endParaRPr>
          </a:p>
          <a:p>
            <a:pPr eaLnBrk="1" hangingPunct="1"/>
            <a:endParaRPr lang="ru-RU" sz="2800" b="1" i="1"/>
          </a:p>
        </p:txBody>
      </p:sp>
      <p:pic>
        <p:nvPicPr>
          <p:cNvPr id="21510" name="Picture 6" descr="врач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352800"/>
            <a:ext cx="2362200" cy="2362200"/>
          </a:xfrm>
          <a:prstGeom prst="rect">
            <a:avLst/>
          </a:prstGeom>
          <a:noFill/>
        </p:spPr>
      </p:pic>
      <p:pic>
        <p:nvPicPr>
          <p:cNvPr id="21511" name="Picture 7" descr="врач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752600"/>
            <a:ext cx="2782888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421</Words>
  <Application>Microsoft Office PowerPoint</Application>
  <PresentationFormat>Экран (4:3)</PresentationFormat>
  <Paragraphs>68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Все профессии нужны,  все профессии важны! </vt:lpstr>
      <vt:lpstr>   Цель: Уточнить и обобщить представления детей о профессиях.   </vt:lpstr>
      <vt:lpstr>Презентация PowerPoint</vt:lpstr>
      <vt:lpstr>Продавец</vt:lpstr>
      <vt:lpstr>Воспитатель</vt:lpstr>
      <vt:lpstr>Учитель </vt:lpstr>
      <vt:lpstr> Повар</vt:lpstr>
      <vt:lpstr>Пожарный</vt:lpstr>
      <vt:lpstr>Врач </vt:lpstr>
      <vt:lpstr>Художник </vt:lpstr>
      <vt:lpstr>Космонавт</vt:lpstr>
      <vt:lpstr>Парикмахер</vt:lpstr>
      <vt:lpstr>  Шофер </vt:lpstr>
      <vt:lpstr>  Моряк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детский сад №8   Все профессии нужны, все профессии важны! (для дошкольного возраста)</dc:title>
  <dc:creator>user</dc:creator>
  <cp:lastModifiedBy>СВ</cp:lastModifiedBy>
  <cp:revision>32</cp:revision>
  <dcterms:created xsi:type="dcterms:W3CDTF">2016-03-10T07:32:58Z</dcterms:created>
  <dcterms:modified xsi:type="dcterms:W3CDTF">2022-02-11T11:47:01Z</dcterms:modified>
</cp:coreProperties>
</file>